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27"/>
  </p:notesMasterIdLst>
  <p:sldIdLst>
    <p:sldId id="259" r:id="rId2"/>
    <p:sldId id="260" r:id="rId3"/>
    <p:sldId id="296" r:id="rId4"/>
    <p:sldId id="320" r:id="rId5"/>
    <p:sldId id="267" r:id="rId6"/>
    <p:sldId id="291" r:id="rId7"/>
    <p:sldId id="299" r:id="rId8"/>
    <p:sldId id="308" r:id="rId9"/>
    <p:sldId id="309" r:id="rId10"/>
    <p:sldId id="310" r:id="rId11"/>
    <p:sldId id="311" r:id="rId12"/>
    <p:sldId id="315" r:id="rId13"/>
    <p:sldId id="337" r:id="rId14"/>
    <p:sldId id="332" r:id="rId15"/>
    <p:sldId id="306" r:id="rId16"/>
    <p:sldId id="330" r:id="rId17"/>
    <p:sldId id="331" r:id="rId18"/>
    <p:sldId id="333" r:id="rId19"/>
    <p:sldId id="334" r:id="rId20"/>
    <p:sldId id="335" r:id="rId21"/>
    <p:sldId id="336" r:id="rId22"/>
    <p:sldId id="284" r:id="rId23"/>
    <p:sldId id="286" r:id="rId24"/>
    <p:sldId id="266" r:id="rId25"/>
    <p:sldId id="2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86" d="100"/>
          <a:sy n="86" d="100"/>
        </p:scale>
        <p:origin x="42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11B81-712E-4D1B-A322-A8FA3444600E}" type="datetimeFigureOut">
              <a:rPr lang="en-US" smtClean="0"/>
              <a:t>7/22/2025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0EA24-1E20-40B5-8506-D1BD8CA37F2F}" type="slidenum">
              <a:rPr lang="en-US" smtClean="0"/>
              <a:t>‹#›</a:t>
            </a:fld>
            <a:endParaRPr lang="en-US"/>
          </a:p>
        </p:txBody>
      </p:sp>
    </p:spTree>
    <p:extLst>
      <p:ext uri="{BB962C8B-B14F-4D97-AF65-F5344CB8AC3E}">
        <p14:creationId xmlns:p14="http://schemas.microsoft.com/office/powerpoint/2010/main" val="442482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EC4336-D42C-4AC1-9749-DD4AFF801779}" type="slidenum">
              <a:rPr lang="en-US" smtClean="0"/>
              <a:t>2</a:t>
            </a:fld>
            <a:endParaRPr lang="en-US"/>
          </a:p>
        </p:txBody>
      </p:sp>
    </p:spTree>
    <p:extLst>
      <p:ext uri="{BB962C8B-B14F-4D97-AF65-F5344CB8AC3E}">
        <p14:creationId xmlns:p14="http://schemas.microsoft.com/office/powerpoint/2010/main" val="2429375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10EA24-1E20-40B5-8506-D1BD8CA37F2F}" type="slidenum">
              <a:rPr lang="en-US" smtClean="0"/>
              <a:t>13</a:t>
            </a:fld>
            <a:endParaRPr lang="en-US"/>
          </a:p>
        </p:txBody>
      </p:sp>
    </p:spTree>
    <p:extLst>
      <p:ext uri="{BB962C8B-B14F-4D97-AF65-F5344CB8AC3E}">
        <p14:creationId xmlns:p14="http://schemas.microsoft.com/office/powerpoint/2010/main" val="423157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683CE8-C3AA-4BC4-8236-90809961C9B8}" type="datetime1">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9D88C-AD86-49A0-9415-7E4B4189FD0F}" type="slidenum">
              <a:rPr lang="en-US" smtClean="0"/>
              <a:t>‹#›</a:t>
            </a:fld>
            <a:endParaRPr lang="en-US"/>
          </a:p>
        </p:txBody>
      </p:sp>
    </p:spTree>
    <p:extLst>
      <p:ext uri="{BB962C8B-B14F-4D97-AF65-F5344CB8AC3E}">
        <p14:creationId xmlns:p14="http://schemas.microsoft.com/office/powerpoint/2010/main" val="412850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7CA0A2-ECDE-45BB-991B-786AA5637705}" type="datetime1">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9D88C-AD86-49A0-9415-7E4B4189FD0F}" type="slidenum">
              <a:rPr lang="en-US" smtClean="0"/>
              <a:t>‹#›</a:t>
            </a:fld>
            <a:endParaRPr lang="en-US"/>
          </a:p>
        </p:txBody>
      </p:sp>
    </p:spTree>
    <p:extLst>
      <p:ext uri="{BB962C8B-B14F-4D97-AF65-F5344CB8AC3E}">
        <p14:creationId xmlns:p14="http://schemas.microsoft.com/office/powerpoint/2010/main" val="130424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DC2FB5-654E-4156-A4D7-4B6DBC182D29}" type="datetime1">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9D88C-AD86-49A0-9415-7E4B4189FD0F}" type="slidenum">
              <a:rPr lang="en-US" smtClean="0"/>
              <a:t>‹#›</a:t>
            </a:fld>
            <a:endParaRPr lang="en-US"/>
          </a:p>
        </p:txBody>
      </p:sp>
    </p:spTree>
    <p:extLst>
      <p:ext uri="{BB962C8B-B14F-4D97-AF65-F5344CB8AC3E}">
        <p14:creationId xmlns:p14="http://schemas.microsoft.com/office/powerpoint/2010/main" val="345704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6A6B2C-A0E6-435B-BF4F-F593DD8A7A86}" type="datetime1">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9D88C-AD86-49A0-9415-7E4B4189FD0F}" type="slidenum">
              <a:rPr lang="en-US" smtClean="0"/>
              <a:t>‹#›</a:t>
            </a:fld>
            <a:endParaRPr lang="en-US"/>
          </a:p>
        </p:txBody>
      </p:sp>
    </p:spTree>
    <p:extLst>
      <p:ext uri="{BB962C8B-B14F-4D97-AF65-F5344CB8AC3E}">
        <p14:creationId xmlns:p14="http://schemas.microsoft.com/office/powerpoint/2010/main" val="2881857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92A8E5-220B-4BAD-8F25-2101348178A7}" type="datetime1">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9D88C-AD86-49A0-9415-7E4B4189FD0F}" type="slidenum">
              <a:rPr lang="en-US" smtClean="0"/>
              <a:t>‹#›</a:t>
            </a:fld>
            <a:endParaRPr lang="en-US"/>
          </a:p>
        </p:txBody>
      </p:sp>
    </p:spTree>
    <p:extLst>
      <p:ext uri="{BB962C8B-B14F-4D97-AF65-F5344CB8AC3E}">
        <p14:creationId xmlns:p14="http://schemas.microsoft.com/office/powerpoint/2010/main" val="86278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C21D7F-9102-483C-83CE-DC2A4FCB9B37}" type="datetime1">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9D88C-AD86-49A0-9415-7E4B4189FD0F}" type="slidenum">
              <a:rPr lang="en-US" smtClean="0"/>
              <a:t>‹#›</a:t>
            </a:fld>
            <a:endParaRPr lang="en-US"/>
          </a:p>
        </p:txBody>
      </p:sp>
    </p:spTree>
    <p:extLst>
      <p:ext uri="{BB962C8B-B14F-4D97-AF65-F5344CB8AC3E}">
        <p14:creationId xmlns:p14="http://schemas.microsoft.com/office/powerpoint/2010/main" val="236017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20A909-913E-424E-A09B-61B2FF93CD1A}" type="datetime1">
              <a:rPr lang="en-US" smtClean="0"/>
              <a:t>7/22/2025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99D88C-AD86-49A0-9415-7E4B4189FD0F}" type="slidenum">
              <a:rPr lang="en-US" smtClean="0"/>
              <a:t>‹#›</a:t>
            </a:fld>
            <a:endParaRPr lang="en-US"/>
          </a:p>
        </p:txBody>
      </p:sp>
    </p:spTree>
    <p:extLst>
      <p:ext uri="{BB962C8B-B14F-4D97-AF65-F5344CB8AC3E}">
        <p14:creationId xmlns:p14="http://schemas.microsoft.com/office/powerpoint/2010/main" val="57631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A5C539-FA86-48FD-93CD-8A27AA82DD28}" type="datetime1">
              <a:rPr lang="en-US" smtClean="0"/>
              <a:t>7/22/2025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99D88C-AD86-49A0-9415-7E4B4189FD0F}" type="slidenum">
              <a:rPr lang="en-US" smtClean="0"/>
              <a:t>‹#›</a:t>
            </a:fld>
            <a:endParaRPr lang="en-US"/>
          </a:p>
        </p:txBody>
      </p:sp>
    </p:spTree>
    <p:extLst>
      <p:ext uri="{BB962C8B-B14F-4D97-AF65-F5344CB8AC3E}">
        <p14:creationId xmlns:p14="http://schemas.microsoft.com/office/powerpoint/2010/main" val="4187136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E5F2A-8DED-40D8-9483-85A8D650A697}" type="datetime1">
              <a:rPr lang="en-US" smtClean="0"/>
              <a:t>7/22/2025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99D88C-AD86-49A0-9415-7E4B4189FD0F}" type="slidenum">
              <a:rPr lang="en-US" smtClean="0"/>
              <a:t>‹#›</a:t>
            </a:fld>
            <a:endParaRPr lang="en-US"/>
          </a:p>
        </p:txBody>
      </p:sp>
    </p:spTree>
    <p:extLst>
      <p:ext uri="{BB962C8B-B14F-4D97-AF65-F5344CB8AC3E}">
        <p14:creationId xmlns:p14="http://schemas.microsoft.com/office/powerpoint/2010/main" val="40048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DC70C-1362-4D02-8F47-13D2C08242ED}" type="datetime1">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9D88C-AD86-49A0-9415-7E4B4189FD0F}" type="slidenum">
              <a:rPr lang="en-US" smtClean="0"/>
              <a:t>‹#›</a:t>
            </a:fld>
            <a:endParaRPr lang="en-US"/>
          </a:p>
        </p:txBody>
      </p:sp>
    </p:spTree>
    <p:extLst>
      <p:ext uri="{BB962C8B-B14F-4D97-AF65-F5344CB8AC3E}">
        <p14:creationId xmlns:p14="http://schemas.microsoft.com/office/powerpoint/2010/main" val="3058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C687AA-F61C-4DB4-820E-A663149FD25B}" type="datetime1">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9D88C-AD86-49A0-9415-7E4B4189FD0F}" type="slidenum">
              <a:rPr lang="en-US" smtClean="0"/>
              <a:t>‹#›</a:t>
            </a:fld>
            <a:endParaRPr lang="en-US"/>
          </a:p>
        </p:txBody>
      </p:sp>
    </p:spTree>
    <p:extLst>
      <p:ext uri="{BB962C8B-B14F-4D97-AF65-F5344CB8AC3E}">
        <p14:creationId xmlns:p14="http://schemas.microsoft.com/office/powerpoint/2010/main" val="41836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3DAEE-6B91-423F-B006-64DCC86CD283}" type="datetime1">
              <a:rPr lang="en-US" smtClean="0"/>
              <a:t>7/22/2025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9D88C-AD86-49A0-9415-7E4B4189FD0F}" type="slidenum">
              <a:rPr lang="en-US" smtClean="0"/>
              <a:t>‹#›</a:t>
            </a:fld>
            <a:endParaRPr lang="en-US"/>
          </a:p>
        </p:txBody>
      </p:sp>
    </p:spTree>
    <p:extLst>
      <p:ext uri="{BB962C8B-B14F-4D97-AF65-F5344CB8AC3E}">
        <p14:creationId xmlns:p14="http://schemas.microsoft.com/office/powerpoint/2010/main" val="217563779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p:cNvPicPr>
            <a:picLocks noGrp="1" noChangeAspect="1"/>
          </p:cNvPicPr>
          <p:nvPr>
            <p:ph idx="1"/>
          </p:nvPr>
        </p:nvPicPr>
        <p:blipFill>
          <a:blip r:embed="rId2"/>
          <a:stretch>
            <a:fillRect/>
          </a:stretch>
        </p:blipFill>
        <p:spPr>
          <a:xfrm>
            <a:off x="3542971" y="1302113"/>
            <a:ext cx="4749740" cy="1453966"/>
          </a:xfrm>
          <a:prstGeom prst="rect">
            <a:avLst/>
          </a:prstGeom>
        </p:spPr>
      </p:pic>
      <p:sp>
        <p:nvSpPr>
          <p:cNvPr id="2" name="Slide Number Placeholder 1"/>
          <p:cNvSpPr>
            <a:spLocks noGrp="1"/>
          </p:cNvSpPr>
          <p:nvPr>
            <p:ph type="sldNum" sz="quarter" idx="12"/>
          </p:nvPr>
        </p:nvSpPr>
        <p:spPr/>
        <p:txBody>
          <a:bodyPr/>
          <a:lstStyle/>
          <a:p>
            <a:fld id="{9CCBCBF5-C5C0-4E47-969D-62F9AC6391D2}" type="slidenum">
              <a:rPr lang="en-US" smtClean="0"/>
              <a:t>1</a:t>
            </a:fld>
            <a:endParaRPr lang="en-US"/>
          </a:p>
        </p:txBody>
      </p:sp>
      <p:sp>
        <p:nvSpPr>
          <p:cNvPr id="12" name="TextBox 11"/>
          <p:cNvSpPr txBox="1"/>
          <p:nvPr/>
        </p:nvSpPr>
        <p:spPr>
          <a:xfrm>
            <a:off x="1211688" y="186502"/>
            <a:ext cx="9928539"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cs typeface="B Nazanin" panose="00000400000000000000" pitchFamily="2" charset="-78"/>
              </a:rPr>
              <a:t>Types of cell therapy </a:t>
            </a:r>
            <a:r>
              <a:rPr lang="en-US" sz="4400" b="1" dirty="0"/>
              <a:t>for Wound Healing</a:t>
            </a:r>
            <a:endParaRPr lang="en-US" sz="4400" b="1" dirty="0">
              <a:effectLst>
                <a:outerShdw blurRad="38100" dist="38100" dir="2700000" algn="tl">
                  <a:srgbClr val="000000">
                    <a:alpha val="43137"/>
                  </a:srgbClr>
                </a:outerShdw>
              </a:effectLst>
              <a:latin typeface="014-CAI978" panose="02070803080706020303"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571222" y="2756079"/>
            <a:ext cx="8693239" cy="3965396"/>
          </a:xfrm>
          <a:prstGeom prst="rect">
            <a:avLst/>
          </a:prstGeom>
        </p:spPr>
      </p:pic>
      <p:sp>
        <p:nvSpPr>
          <p:cNvPr id="5" name="Date Placeholder 4"/>
          <p:cNvSpPr>
            <a:spLocks noGrp="1"/>
          </p:cNvSpPr>
          <p:nvPr>
            <p:ph type="dt" sz="half" idx="10"/>
          </p:nvPr>
        </p:nvSpPr>
        <p:spPr/>
        <p:txBody>
          <a:bodyPr/>
          <a:lstStyle/>
          <a:p>
            <a:fld id="{D2CA5FE2-6C3B-4F1C-BF7B-18F072EBC9B1}" type="datetime1">
              <a:rPr lang="en-US" smtClean="0"/>
              <a:t>7/22/2025</a:t>
            </a:fld>
            <a:endParaRPr lang="en-US"/>
          </a:p>
        </p:txBody>
      </p:sp>
    </p:spTree>
    <p:extLst>
      <p:ext uri="{BB962C8B-B14F-4D97-AF65-F5344CB8AC3E}">
        <p14:creationId xmlns:p14="http://schemas.microsoft.com/office/powerpoint/2010/main" val="3097861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1688" y="1223493"/>
            <a:ext cx="9529293" cy="5383369"/>
          </a:xfrm>
        </p:spPr>
        <p:txBody>
          <a:bodyPr>
            <a:noAutofit/>
          </a:bodyPr>
          <a:lstStyle/>
          <a:p>
            <a:pPr>
              <a:lnSpc>
                <a:spcPct val="100000"/>
              </a:lnSpc>
              <a:buFont typeface="Wingdings" panose="05000000000000000000" pitchFamily="2" charset="2"/>
              <a:buChar char="q"/>
            </a:pPr>
            <a:r>
              <a:rPr lang="en-US" sz="2400" b="1" dirty="0">
                <a:solidFill>
                  <a:srgbClr val="FF0000"/>
                </a:solidFill>
                <a:latin typeface="Times New Roman" panose="02020603050405020304" pitchFamily="18" charset="0"/>
                <a:cs typeface="Times New Roman" panose="02020603050405020304" pitchFamily="18" charset="0"/>
              </a:rPr>
              <a:t>Faster Wound Healing:</a:t>
            </a:r>
          </a:p>
          <a:p>
            <a:pPr>
              <a:lnSpc>
                <a:spcPct val="100000"/>
              </a:lnSpc>
            </a:pPr>
            <a:r>
              <a:rPr lang="en-US" sz="2400" dirty="0">
                <a:latin typeface="Times New Roman" panose="02020603050405020304" pitchFamily="18" charset="0"/>
                <a:cs typeface="Times New Roman" panose="02020603050405020304" pitchFamily="18" charset="0"/>
              </a:rPr>
              <a:t>Cell therapy can accelerate the healing process, potentially reducing healing time and the risk of complications. </a:t>
            </a:r>
          </a:p>
          <a:p>
            <a:pPr>
              <a:lnSpc>
                <a:spcPct val="100000"/>
              </a:lnSpc>
              <a:buFont typeface="Wingdings" panose="05000000000000000000" pitchFamily="2" charset="2"/>
              <a:buChar char="q"/>
            </a:pPr>
            <a:r>
              <a:rPr lang="en-US" sz="2400" b="1" dirty="0">
                <a:solidFill>
                  <a:srgbClr val="FF0000"/>
                </a:solidFill>
                <a:latin typeface="Times New Roman" panose="02020603050405020304" pitchFamily="18" charset="0"/>
                <a:cs typeface="Times New Roman" panose="02020603050405020304" pitchFamily="18" charset="0"/>
              </a:rPr>
              <a:t>Improved Wound Closure:</a:t>
            </a:r>
          </a:p>
          <a:p>
            <a:pPr>
              <a:lnSpc>
                <a:spcPct val="100000"/>
              </a:lnSpc>
            </a:pPr>
            <a:r>
              <a:rPr lang="en-US" sz="2400" dirty="0">
                <a:latin typeface="Times New Roman" panose="02020603050405020304" pitchFamily="18" charset="0"/>
                <a:cs typeface="Times New Roman" panose="02020603050405020304" pitchFamily="18" charset="0"/>
              </a:rPr>
              <a:t>Cell therapy can promote complete wound closure, even in chronic or difficult-to-heal wounds. </a:t>
            </a:r>
          </a:p>
          <a:p>
            <a:pPr>
              <a:lnSpc>
                <a:spcPct val="100000"/>
              </a:lnSpc>
              <a:buFont typeface="Wingdings" panose="05000000000000000000" pitchFamily="2" charset="2"/>
              <a:buChar char="q"/>
            </a:pPr>
            <a:r>
              <a:rPr lang="en-US" sz="2400" b="1" dirty="0">
                <a:solidFill>
                  <a:srgbClr val="FF0000"/>
                </a:solidFill>
                <a:latin typeface="Times New Roman" panose="02020603050405020304" pitchFamily="18" charset="0"/>
                <a:cs typeface="Times New Roman" panose="02020603050405020304" pitchFamily="18" charset="0"/>
              </a:rPr>
              <a:t>Reduced Scarring:</a:t>
            </a:r>
          </a:p>
          <a:p>
            <a:pPr>
              <a:lnSpc>
                <a:spcPct val="100000"/>
              </a:lnSpc>
            </a:pPr>
            <a:r>
              <a:rPr lang="en-US" sz="2400" dirty="0">
                <a:latin typeface="Times New Roman" panose="02020603050405020304" pitchFamily="18" charset="0"/>
                <a:cs typeface="Times New Roman" panose="02020603050405020304" pitchFamily="18" charset="0"/>
              </a:rPr>
              <a:t>Cell therapy may help minimize scarring and improve the cosmetic outcome of wound healing. </a:t>
            </a:r>
          </a:p>
          <a:p>
            <a:pPr>
              <a:lnSpc>
                <a:spcPct val="100000"/>
              </a:lnSpc>
              <a:buFont typeface="Wingdings" panose="05000000000000000000" pitchFamily="2" charset="2"/>
              <a:buChar char="q"/>
            </a:pPr>
            <a:r>
              <a:rPr lang="en-US" sz="2400" b="1" dirty="0">
                <a:solidFill>
                  <a:srgbClr val="FF0000"/>
                </a:solidFill>
                <a:latin typeface="Times New Roman" panose="02020603050405020304" pitchFamily="18" charset="0"/>
                <a:cs typeface="Times New Roman" panose="02020603050405020304" pitchFamily="18" charset="0"/>
              </a:rPr>
              <a:t>Reduced Infection Risk:</a:t>
            </a:r>
          </a:p>
          <a:p>
            <a:pPr>
              <a:lnSpc>
                <a:spcPct val="100000"/>
              </a:lnSpc>
            </a:pPr>
            <a:r>
              <a:rPr lang="en-US" sz="2400" dirty="0">
                <a:latin typeface="Times New Roman" panose="02020603050405020304" pitchFamily="18" charset="0"/>
                <a:cs typeface="Times New Roman" panose="02020603050405020304" pitchFamily="18" charset="0"/>
              </a:rPr>
              <a:t>By promoting healing, cell therapy may indirectly reduce the risk of infection. </a:t>
            </a:r>
          </a:p>
        </p:txBody>
      </p:sp>
      <p:sp>
        <p:nvSpPr>
          <p:cNvPr id="4" name="Horizontal Scroll 3"/>
          <p:cNvSpPr/>
          <p:nvPr/>
        </p:nvSpPr>
        <p:spPr>
          <a:xfrm>
            <a:off x="1751527" y="146184"/>
            <a:ext cx="7611414" cy="107730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Potential Benefits of Cell Therapy</a:t>
            </a:r>
            <a:endParaRPr lang="en-US" sz="2800" dirty="0"/>
          </a:p>
        </p:txBody>
      </p:sp>
      <p:sp>
        <p:nvSpPr>
          <p:cNvPr id="5" name="Slide Number Placeholder 4"/>
          <p:cNvSpPr>
            <a:spLocks noGrp="1"/>
          </p:cNvSpPr>
          <p:nvPr>
            <p:ph type="sldNum" sz="quarter" idx="12"/>
          </p:nvPr>
        </p:nvSpPr>
        <p:spPr/>
        <p:txBody>
          <a:bodyPr/>
          <a:lstStyle/>
          <a:p>
            <a:fld id="{EC99D88C-AD86-49A0-9415-7E4B4189FD0F}" type="slidenum">
              <a:rPr lang="en-US" smtClean="0"/>
              <a:t>10</a:t>
            </a:fld>
            <a:endParaRPr lang="en-US"/>
          </a:p>
        </p:txBody>
      </p:sp>
      <p:sp>
        <p:nvSpPr>
          <p:cNvPr id="6" name="Date Placeholder 5"/>
          <p:cNvSpPr>
            <a:spLocks noGrp="1"/>
          </p:cNvSpPr>
          <p:nvPr>
            <p:ph type="dt" sz="half" idx="10"/>
          </p:nvPr>
        </p:nvSpPr>
        <p:spPr/>
        <p:txBody>
          <a:bodyPr/>
          <a:lstStyle/>
          <a:p>
            <a:fld id="{FEB21770-C4E6-4B4B-A1FF-87DC6720CE2A}" type="datetime1">
              <a:rPr lang="en-US" smtClean="0"/>
              <a:t>7/22/2025</a:t>
            </a:fld>
            <a:endParaRPr lang="en-US"/>
          </a:p>
        </p:txBody>
      </p:sp>
    </p:spTree>
    <p:extLst>
      <p:ext uri="{BB962C8B-B14F-4D97-AF65-F5344CB8AC3E}">
        <p14:creationId xmlns:p14="http://schemas.microsoft.com/office/powerpoint/2010/main" val="2196766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6219" y="1601498"/>
            <a:ext cx="9477777" cy="4258390"/>
          </a:xfrm>
        </p:spPr>
        <p:txBody>
          <a:bodyPr>
            <a:normAutofit lnSpcReduction="10000"/>
          </a:bodyPr>
          <a:lstStyle/>
          <a:p>
            <a:pPr>
              <a:buFont typeface="Wingdings" panose="05000000000000000000" pitchFamily="2" charset="2"/>
              <a:buChar char="q"/>
            </a:pPr>
            <a:r>
              <a:rPr lang="en-US" sz="2400" b="1" dirty="0">
                <a:solidFill>
                  <a:srgbClr val="FF0000"/>
                </a:solidFill>
                <a:latin typeface="Times New Roman" panose="02020603050405020304" pitchFamily="18" charset="0"/>
                <a:cs typeface="Times New Roman" panose="02020603050405020304" pitchFamily="18" charset="0"/>
              </a:rPr>
              <a:t>Cell Source and Availability:</a:t>
            </a:r>
          </a:p>
          <a:p>
            <a:pPr marL="0" indent="0">
              <a:buNone/>
            </a:pPr>
            <a:r>
              <a:rPr lang="en-US" sz="2400" dirty="0">
                <a:latin typeface="Times New Roman" panose="02020603050405020304" pitchFamily="18" charset="0"/>
                <a:cs typeface="Times New Roman" panose="02020603050405020304" pitchFamily="18" charset="0"/>
              </a:rPr>
              <a:t>  Finding suitable and readily available cell sources for cell therapy can be a         challenge. </a:t>
            </a:r>
          </a:p>
          <a:p>
            <a:pPr>
              <a:buFont typeface="Wingdings" panose="05000000000000000000" pitchFamily="2" charset="2"/>
              <a:buChar char="q"/>
            </a:pPr>
            <a:r>
              <a:rPr lang="en-US" sz="2400" b="1" dirty="0">
                <a:solidFill>
                  <a:srgbClr val="FF0000"/>
                </a:solidFill>
                <a:latin typeface="Times New Roman" panose="02020603050405020304" pitchFamily="18" charset="0"/>
                <a:cs typeface="Times New Roman" panose="02020603050405020304" pitchFamily="18" charset="0"/>
              </a:rPr>
              <a:t>Cell Delivery and Retention:</a:t>
            </a:r>
          </a:p>
          <a:p>
            <a:pPr marL="0" indent="0">
              <a:buNone/>
            </a:pPr>
            <a:r>
              <a:rPr lang="en-US" sz="2400" dirty="0">
                <a:latin typeface="Times New Roman" panose="02020603050405020304" pitchFamily="18" charset="0"/>
                <a:cs typeface="Times New Roman" panose="02020603050405020304" pitchFamily="18" charset="0"/>
              </a:rPr>
              <a:t> Ensuring that cells are effectively delivered to the wound site and remain   viable is crucial. </a:t>
            </a:r>
          </a:p>
          <a:p>
            <a:pPr>
              <a:buFont typeface="Wingdings" panose="05000000000000000000" pitchFamily="2" charset="2"/>
              <a:buChar char="q"/>
            </a:pPr>
            <a:r>
              <a:rPr lang="en-US" sz="2400" b="1" dirty="0">
                <a:solidFill>
                  <a:srgbClr val="FF0000"/>
                </a:solidFill>
                <a:latin typeface="Times New Roman" panose="02020603050405020304" pitchFamily="18" charset="0"/>
                <a:cs typeface="Times New Roman" panose="02020603050405020304" pitchFamily="18" charset="0"/>
              </a:rPr>
              <a:t>Immunogenicity:</a:t>
            </a:r>
          </a:p>
          <a:p>
            <a:r>
              <a:rPr lang="en-US" sz="2400" dirty="0">
                <a:latin typeface="Times New Roman" panose="02020603050405020304" pitchFamily="18" charset="0"/>
                <a:cs typeface="Times New Roman" panose="02020603050405020304" pitchFamily="18" charset="0"/>
              </a:rPr>
              <a:t>There is a risk of immune rejection when using cells from a donor. </a:t>
            </a:r>
          </a:p>
          <a:p>
            <a:r>
              <a:rPr lang="en-US" sz="2400" b="1" dirty="0">
                <a:solidFill>
                  <a:srgbClr val="FF0000"/>
                </a:solidFill>
                <a:latin typeface="Times New Roman" panose="02020603050405020304" pitchFamily="18" charset="0"/>
                <a:cs typeface="Times New Roman" panose="02020603050405020304" pitchFamily="18" charset="0"/>
              </a:rPr>
              <a:t>Long-term Outcomes:</a:t>
            </a:r>
          </a:p>
          <a:p>
            <a:r>
              <a:rPr lang="en-US" sz="2400" dirty="0">
                <a:latin typeface="Times New Roman" panose="02020603050405020304" pitchFamily="18" charset="0"/>
                <a:cs typeface="Times New Roman" panose="02020603050405020304" pitchFamily="18" charset="0"/>
              </a:rPr>
              <a:t>Further research is needed to fully understand the long-term efficacy and safety of cell therapy for wound healing.</a:t>
            </a:r>
          </a:p>
          <a:p>
            <a:endParaRPr lang="en-US" dirty="0"/>
          </a:p>
        </p:txBody>
      </p:sp>
      <p:sp>
        <p:nvSpPr>
          <p:cNvPr id="4" name="Horizontal Scroll 3"/>
          <p:cNvSpPr/>
          <p:nvPr/>
        </p:nvSpPr>
        <p:spPr>
          <a:xfrm>
            <a:off x="1146219" y="365125"/>
            <a:ext cx="8925059" cy="12363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a:latin typeface="Times New Roman" panose="02020603050405020304" pitchFamily="18" charset="0"/>
                <a:cs typeface="Times New Roman" panose="02020603050405020304" pitchFamily="18" charset="0"/>
              </a:rPr>
              <a:t>Challenges and Future Directions</a:t>
            </a:r>
          </a:p>
          <a:p>
            <a:pPr algn="ctr"/>
            <a:endParaRPr lang="en-US" dirty="0"/>
          </a:p>
        </p:txBody>
      </p:sp>
      <p:sp>
        <p:nvSpPr>
          <p:cNvPr id="5" name="Slide Number Placeholder 4"/>
          <p:cNvSpPr>
            <a:spLocks noGrp="1"/>
          </p:cNvSpPr>
          <p:nvPr>
            <p:ph type="sldNum" sz="quarter" idx="12"/>
          </p:nvPr>
        </p:nvSpPr>
        <p:spPr/>
        <p:txBody>
          <a:bodyPr/>
          <a:lstStyle/>
          <a:p>
            <a:fld id="{EC99D88C-AD86-49A0-9415-7E4B4189FD0F}" type="slidenum">
              <a:rPr lang="en-US" smtClean="0"/>
              <a:t>11</a:t>
            </a:fld>
            <a:endParaRPr lang="en-US"/>
          </a:p>
        </p:txBody>
      </p:sp>
      <p:sp>
        <p:nvSpPr>
          <p:cNvPr id="6" name="Date Placeholder 5"/>
          <p:cNvSpPr>
            <a:spLocks noGrp="1"/>
          </p:cNvSpPr>
          <p:nvPr>
            <p:ph type="dt" sz="half" idx="10"/>
          </p:nvPr>
        </p:nvSpPr>
        <p:spPr/>
        <p:txBody>
          <a:bodyPr/>
          <a:lstStyle/>
          <a:p>
            <a:fld id="{57508731-EE77-401A-BEBF-E7E7534E484D}" type="datetime1">
              <a:rPr lang="en-US" smtClean="0"/>
              <a:t>7/22/2025</a:t>
            </a:fld>
            <a:endParaRPr lang="en-US"/>
          </a:p>
        </p:txBody>
      </p:sp>
    </p:spTree>
    <p:extLst>
      <p:ext uri="{BB962C8B-B14F-4D97-AF65-F5344CB8AC3E}">
        <p14:creationId xmlns:p14="http://schemas.microsoft.com/office/powerpoint/2010/main" val="3552715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1906073" y="0"/>
            <a:ext cx="7534140" cy="211213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Cell-Based Therapy for Wounds</a:t>
            </a:r>
            <a:br>
              <a:rPr lang="en-US" sz="3200" b="1"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pPr algn="ctr"/>
            <a:endParaRPr lang="en-US" dirty="0"/>
          </a:p>
        </p:txBody>
      </p:sp>
      <p:pic>
        <p:nvPicPr>
          <p:cNvPr id="4" name="Picture 3"/>
          <p:cNvPicPr>
            <a:picLocks noChangeAspect="1"/>
          </p:cNvPicPr>
          <p:nvPr/>
        </p:nvPicPr>
        <p:blipFill>
          <a:blip r:embed="rId2"/>
          <a:stretch>
            <a:fillRect/>
          </a:stretch>
        </p:blipFill>
        <p:spPr>
          <a:xfrm>
            <a:off x="1019270" y="2228045"/>
            <a:ext cx="10380889" cy="4419089"/>
          </a:xfrm>
          <a:prstGeom prst="rect">
            <a:avLst/>
          </a:prstGeom>
        </p:spPr>
      </p:pic>
      <p:sp>
        <p:nvSpPr>
          <p:cNvPr id="2" name="Slide Number Placeholder 1"/>
          <p:cNvSpPr>
            <a:spLocks noGrp="1"/>
          </p:cNvSpPr>
          <p:nvPr>
            <p:ph type="sldNum" sz="quarter" idx="12"/>
          </p:nvPr>
        </p:nvSpPr>
        <p:spPr/>
        <p:txBody>
          <a:bodyPr/>
          <a:lstStyle/>
          <a:p>
            <a:fld id="{EC99D88C-AD86-49A0-9415-7E4B4189FD0F}" type="slidenum">
              <a:rPr lang="en-US" smtClean="0"/>
              <a:t>12</a:t>
            </a:fld>
            <a:endParaRPr lang="en-US"/>
          </a:p>
        </p:txBody>
      </p:sp>
      <p:sp>
        <p:nvSpPr>
          <p:cNvPr id="5" name="Date Placeholder 4"/>
          <p:cNvSpPr>
            <a:spLocks noGrp="1"/>
          </p:cNvSpPr>
          <p:nvPr>
            <p:ph type="dt" sz="half" idx="10"/>
          </p:nvPr>
        </p:nvSpPr>
        <p:spPr/>
        <p:txBody>
          <a:bodyPr/>
          <a:lstStyle/>
          <a:p>
            <a:fld id="{1F56718E-280C-43ED-9332-EE6CEA443038}" type="datetime1">
              <a:rPr lang="en-US" smtClean="0"/>
              <a:t>7/22/2025</a:t>
            </a:fld>
            <a:endParaRPr lang="en-US"/>
          </a:p>
        </p:txBody>
      </p:sp>
    </p:spTree>
    <p:extLst>
      <p:ext uri="{BB962C8B-B14F-4D97-AF65-F5344CB8AC3E}">
        <p14:creationId xmlns:p14="http://schemas.microsoft.com/office/powerpoint/2010/main" val="1511343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3346" y="1786988"/>
            <a:ext cx="9208393" cy="4351338"/>
          </a:xfrm>
        </p:spPr>
        <p:txBody>
          <a:bodyPr>
            <a:normAutofit fontScale="92500" lnSpcReduction="20000"/>
          </a:bodyPr>
          <a:lstStyle/>
          <a:p>
            <a:pPr>
              <a:lnSpc>
                <a:spcPct val="20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Embryonic Stem Cells</a:t>
            </a:r>
          </a:p>
          <a:p>
            <a:pPr>
              <a:lnSpc>
                <a:spcPct val="20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Induced Pluripotent Stem Cells</a:t>
            </a:r>
          </a:p>
          <a:p>
            <a:pPr>
              <a:lnSpc>
                <a:spcPct val="20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Mesenchymal stem cells</a:t>
            </a:r>
          </a:p>
          <a:p>
            <a:pPr>
              <a:lnSpc>
                <a:spcPct val="20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Adipose-Derived Stem Cells</a:t>
            </a:r>
          </a:p>
          <a:p>
            <a:pPr>
              <a:lnSpc>
                <a:spcPct val="20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Hematopoietic stem cells</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Horizontal Scroll 3"/>
          <p:cNvSpPr/>
          <p:nvPr/>
        </p:nvSpPr>
        <p:spPr>
          <a:xfrm>
            <a:off x="1596980" y="283335"/>
            <a:ext cx="7456868" cy="121061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Types of stem cells used in wounds</a:t>
            </a:r>
          </a:p>
        </p:txBody>
      </p:sp>
      <p:sp>
        <p:nvSpPr>
          <p:cNvPr id="9" name="Slide Number Placeholder 8"/>
          <p:cNvSpPr>
            <a:spLocks noGrp="1"/>
          </p:cNvSpPr>
          <p:nvPr>
            <p:ph type="sldNum" sz="quarter" idx="12"/>
          </p:nvPr>
        </p:nvSpPr>
        <p:spPr/>
        <p:txBody>
          <a:bodyPr/>
          <a:lstStyle/>
          <a:p>
            <a:fld id="{EC99D88C-AD86-49A0-9415-7E4B4189FD0F}" type="slidenum">
              <a:rPr lang="en-US" smtClean="0"/>
              <a:t>13</a:t>
            </a:fld>
            <a:endParaRPr lang="en-US"/>
          </a:p>
        </p:txBody>
      </p:sp>
      <p:sp>
        <p:nvSpPr>
          <p:cNvPr id="10" name="Date Placeholder 9"/>
          <p:cNvSpPr>
            <a:spLocks noGrp="1"/>
          </p:cNvSpPr>
          <p:nvPr>
            <p:ph type="dt" sz="half" idx="10"/>
          </p:nvPr>
        </p:nvSpPr>
        <p:spPr/>
        <p:txBody>
          <a:bodyPr/>
          <a:lstStyle/>
          <a:p>
            <a:fld id="{5E389AB9-BCC4-4D1B-B066-8448D26AC213}" type="datetime1">
              <a:rPr lang="en-US" smtClean="0"/>
              <a:t>7/22/2025</a:t>
            </a:fld>
            <a:endParaRPr lang="en-US"/>
          </a:p>
        </p:txBody>
      </p:sp>
    </p:spTree>
    <p:extLst>
      <p:ext uri="{BB962C8B-B14F-4D97-AF65-F5344CB8AC3E}">
        <p14:creationId xmlns:p14="http://schemas.microsoft.com/office/powerpoint/2010/main" val="4033577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9307" y="1709714"/>
            <a:ext cx="7945192" cy="4253203"/>
          </a:xfrm>
        </p:spPr>
        <p:txBody>
          <a:bodyPr>
            <a:normAutofit fontScale="25000" lnSpcReduction="20000"/>
          </a:bodyPr>
          <a:lstStyle/>
          <a:p>
            <a:pPr marL="0" indent="0">
              <a:lnSpc>
                <a:spcPct val="220000"/>
              </a:lnSpc>
              <a:buNone/>
            </a:pPr>
            <a:r>
              <a:rPr lang="en-US" sz="9600" dirty="0">
                <a:latin typeface="Times New Roman" panose="02020603050405020304" pitchFamily="18" charset="0"/>
                <a:cs typeface="Times New Roman" panose="02020603050405020304" pitchFamily="18" charset="0"/>
              </a:rPr>
              <a:t>1- Keratinocytes (Fig. 1)</a:t>
            </a:r>
            <a:br>
              <a:rPr lang="en-US" sz="9600" dirty="0">
                <a:latin typeface="Times New Roman" panose="02020603050405020304" pitchFamily="18" charset="0"/>
                <a:cs typeface="Times New Roman" panose="02020603050405020304" pitchFamily="18" charset="0"/>
              </a:rPr>
            </a:br>
            <a:r>
              <a:rPr lang="en-US" sz="9600" dirty="0">
                <a:latin typeface="Times New Roman" panose="02020603050405020304" pitchFamily="18" charset="0"/>
                <a:cs typeface="Times New Roman" panose="02020603050405020304" pitchFamily="18" charset="0"/>
              </a:rPr>
              <a:t>2- Fibroblasts (Fig. 2, 3)</a:t>
            </a:r>
            <a:br>
              <a:rPr lang="en-US" sz="9600" dirty="0">
                <a:latin typeface="Times New Roman" panose="02020603050405020304" pitchFamily="18" charset="0"/>
                <a:cs typeface="Times New Roman" panose="02020603050405020304" pitchFamily="18" charset="0"/>
              </a:rPr>
            </a:br>
            <a:r>
              <a:rPr lang="en-US" sz="9600" dirty="0">
                <a:latin typeface="Times New Roman" panose="02020603050405020304" pitchFamily="18" charset="0"/>
                <a:cs typeface="Times New Roman" panose="02020603050405020304" pitchFamily="18" charset="0"/>
              </a:rPr>
              <a:t>3- Adipose-derived SVF cells ( Fig. 4 and 5)</a:t>
            </a:r>
          </a:p>
          <a:p>
            <a:pPr marL="0" indent="0">
              <a:lnSpc>
                <a:spcPct val="220000"/>
              </a:lnSpc>
              <a:buNone/>
            </a:pPr>
            <a:r>
              <a:rPr lang="en-US" sz="9600" dirty="0">
                <a:latin typeface="Times New Roman" panose="02020603050405020304" pitchFamily="18" charset="0"/>
                <a:cs typeface="Times New Roman" panose="02020603050405020304" pitchFamily="18" charset="0"/>
              </a:rPr>
              <a:t>4- Bone marrow stromal stem cells(Fig. 6)</a:t>
            </a:r>
          </a:p>
          <a:p>
            <a:pPr marL="0" indent="0">
              <a:lnSpc>
                <a:spcPct val="220000"/>
              </a:lnSpc>
              <a:buNone/>
            </a:pPr>
            <a:r>
              <a:rPr lang="en-US" sz="9600" dirty="0">
                <a:latin typeface="Times New Roman" panose="02020603050405020304" pitchFamily="18" charset="0"/>
                <a:cs typeface="Times New Roman" panose="02020603050405020304" pitchFamily="18" charset="0"/>
              </a:rPr>
              <a:t> 5- Platelets (Fig. 7)</a:t>
            </a:r>
            <a:br>
              <a:rPr lang="en-US" sz="9600" dirty="0">
                <a:latin typeface="Times New Roman" panose="02020603050405020304" pitchFamily="18" charset="0"/>
                <a:cs typeface="Times New Roman" panose="02020603050405020304" pitchFamily="18" charset="0"/>
              </a:rPr>
            </a:br>
            <a:br>
              <a:rPr lang="en-US" sz="9600" dirty="0">
                <a:latin typeface="Times New Roman" panose="02020603050405020304" pitchFamily="18" charset="0"/>
                <a:cs typeface="Times New Roman" panose="02020603050405020304" pitchFamily="18" charset="0"/>
              </a:rPr>
            </a:br>
            <a:br>
              <a:rPr lang="en-US" sz="9600" dirty="0">
                <a:latin typeface="Times New Roman" panose="02020603050405020304" pitchFamily="18" charset="0"/>
                <a:cs typeface="Times New Roman" panose="02020603050405020304" pitchFamily="18" charset="0"/>
              </a:rPr>
            </a:br>
            <a:br>
              <a:rPr lang="en-US" sz="9600" dirty="0">
                <a:latin typeface="Times New Roman" panose="02020603050405020304" pitchFamily="18" charset="0"/>
                <a:cs typeface="Times New Roman" panose="02020603050405020304" pitchFamily="18" charset="0"/>
              </a:rPr>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5" name="Horizontal Scroll 4"/>
          <p:cNvSpPr/>
          <p:nvPr/>
        </p:nvSpPr>
        <p:spPr>
          <a:xfrm>
            <a:off x="1893194" y="167425"/>
            <a:ext cx="7022206" cy="133622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Examples of the use of cells in wounds</a:t>
            </a:r>
          </a:p>
        </p:txBody>
      </p:sp>
      <p:sp>
        <p:nvSpPr>
          <p:cNvPr id="6" name="Slide Number Placeholder 5"/>
          <p:cNvSpPr>
            <a:spLocks noGrp="1"/>
          </p:cNvSpPr>
          <p:nvPr>
            <p:ph type="sldNum" sz="quarter" idx="12"/>
          </p:nvPr>
        </p:nvSpPr>
        <p:spPr/>
        <p:txBody>
          <a:bodyPr/>
          <a:lstStyle/>
          <a:p>
            <a:fld id="{EC99D88C-AD86-49A0-9415-7E4B4189FD0F}" type="slidenum">
              <a:rPr lang="en-US" smtClean="0"/>
              <a:t>14</a:t>
            </a:fld>
            <a:endParaRPr lang="en-US"/>
          </a:p>
        </p:txBody>
      </p:sp>
      <p:sp>
        <p:nvSpPr>
          <p:cNvPr id="7" name="Date Placeholder 6"/>
          <p:cNvSpPr>
            <a:spLocks noGrp="1"/>
          </p:cNvSpPr>
          <p:nvPr>
            <p:ph type="dt" sz="half" idx="10"/>
          </p:nvPr>
        </p:nvSpPr>
        <p:spPr/>
        <p:txBody>
          <a:bodyPr/>
          <a:lstStyle/>
          <a:p>
            <a:fld id="{9CEBFD14-2B37-4F36-B7C9-B6DB8C2F5AAA}" type="datetime1">
              <a:rPr lang="en-US" smtClean="0"/>
              <a:t>7/22/2025</a:t>
            </a:fld>
            <a:endParaRPr lang="en-US"/>
          </a:p>
        </p:txBody>
      </p:sp>
    </p:spTree>
    <p:extLst>
      <p:ext uri="{BB962C8B-B14F-4D97-AF65-F5344CB8AC3E}">
        <p14:creationId xmlns:p14="http://schemas.microsoft.com/office/powerpoint/2010/main" val="891092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361" y="4391697"/>
            <a:ext cx="11454566" cy="2329777"/>
          </a:xfrm>
        </p:spPr>
        <p:txBody>
          <a:bodyPr>
            <a:noAutofit/>
          </a:bodyPr>
          <a:lstStyle/>
          <a:p>
            <a:pPr>
              <a:lnSpc>
                <a:spcPct val="120000"/>
              </a:lnSpc>
            </a:pPr>
            <a:r>
              <a:rPr lang="en-US" sz="2400" b="1" dirty="0">
                <a:solidFill>
                  <a:srgbClr val="FF0000"/>
                </a:solidFill>
                <a:latin typeface="Times New Roman" panose="02020603050405020304" pitchFamily="18" charset="0"/>
                <a:cs typeface="Times New Roman" panose="02020603050405020304" pitchFamily="18" charset="0"/>
              </a:rPr>
              <a:t>Fig. 1</a:t>
            </a:r>
            <a:r>
              <a:rPr lang="en-US" sz="16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Treatment of a diabetic foot ulcer using an </a:t>
            </a:r>
            <a:r>
              <a:rPr lang="en-US" sz="2000" dirty="0">
                <a:solidFill>
                  <a:srgbClr val="FF0000"/>
                </a:solidFill>
                <a:latin typeface="Times New Roman" panose="02020603050405020304" pitchFamily="18" charset="0"/>
                <a:cs typeface="Times New Roman" panose="02020603050405020304" pitchFamily="18" charset="0"/>
              </a:rPr>
              <a:t>allogeneic keratinocyte sheet</a:t>
            </a:r>
            <a:r>
              <a:rPr lang="en-US" sz="2000" dirty="0">
                <a:latin typeface="Times New Roman" panose="02020603050405020304" pitchFamily="18" charset="0"/>
                <a:cs typeface="Times New Roman" panose="02020603050405020304" pitchFamily="18" charset="0"/>
              </a:rPr>
              <a:t>. A woman (aged 63 </a:t>
            </a:r>
            <a:r>
              <a:rPr lang="en-US" sz="2000" dirty="0" err="1">
                <a:latin typeface="Times New Roman" panose="02020603050405020304" pitchFamily="18" charset="0"/>
                <a:cs typeface="Times New Roman" panose="02020603050405020304" pitchFamily="18" charset="0"/>
              </a:rPr>
              <a:t>yr</a:t>
            </a:r>
            <a:r>
              <a:rPr lang="en-US" sz="2000" dirty="0">
                <a:latin typeface="Times New Roman" panose="02020603050405020304" pitchFamily="18" charset="0"/>
                <a:cs typeface="Times New Roman" panose="02020603050405020304" pitchFamily="18" charset="0"/>
              </a:rPr>
              <a:t>) with a chronic non-healing diabetic ulcer over 10 weeks old on the medial side of the right </a:t>
            </a:r>
            <a:r>
              <a:rPr lang="en-US" sz="2000" dirty="0" err="1">
                <a:latin typeface="Times New Roman" panose="02020603050405020304" pitchFamily="18" charset="0"/>
                <a:cs typeface="Times New Roman" panose="02020603050405020304" pitchFamily="18" charset="0"/>
              </a:rPr>
              <a:t>fith</a:t>
            </a:r>
            <a:r>
              <a:rPr lang="en-US" sz="2000" dirty="0">
                <a:latin typeface="Times New Roman" panose="02020603050405020304" pitchFamily="18" charset="0"/>
                <a:cs typeface="Times New Roman" panose="02020603050405020304" pitchFamily="18" charset="0"/>
              </a:rPr>
              <a:t> toe. After debridement, freshly bleeding wound bed was prepared. (A) View of the cultured allogeneic keratinocyte sheet. (B) Preoperative view. (C-E) Wound appearance was taken every week. Re-epithelization occurred progressively from the periphery to the center of the wound. The wound was completely healed after 3 weeks</a:t>
            </a:r>
            <a:r>
              <a:rPr lang="en-US" sz="2000" dirty="0"/>
              <a:t>.</a:t>
            </a:r>
          </a:p>
        </p:txBody>
      </p:sp>
      <p:pic>
        <p:nvPicPr>
          <p:cNvPr id="4" name="Picture 3"/>
          <p:cNvPicPr>
            <a:picLocks noChangeAspect="1"/>
          </p:cNvPicPr>
          <p:nvPr/>
        </p:nvPicPr>
        <p:blipFill>
          <a:blip r:embed="rId2"/>
          <a:stretch>
            <a:fillRect/>
          </a:stretch>
        </p:blipFill>
        <p:spPr>
          <a:xfrm>
            <a:off x="471271" y="115911"/>
            <a:ext cx="11042442" cy="4365938"/>
          </a:xfrm>
          <a:prstGeom prst="rect">
            <a:avLst/>
          </a:prstGeom>
        </p:spPr>
      </p:pic>
      <p:sp>
        <p:nvSpPr>
          <p:cNvPr id="2" name="Slide Number Placeholder 1"/>
          <p:cNvSpPr>
            <a:spLocks noGrp="1"/>
          </p:cNvSpPr>
          <p:nvPr>
            <p:ph type="sldNum" sz="quarter" idx="12"/>
          </p:nvPr>
        </p:nvSpPr>
        <p:spPr/>
        <p:txBody>
          <a:bodyPr/>
          <a:lstStyle/>
          <a:p>
            <a:fld id="{EC99D88C-AD86-49A0-9415-7E4B4189FD0F}" type="slidenum">
              <a:rPr lang="en-US" smtClean="0"/>
              <a:t>15</a:t>
            </a:fld>
            <a:endParaRPr lang="en-US"/>
          </a:p>
        </p:txBody>
      </p:sp>
      <p:sp>
        <p:nvSpPr>
          <p:cNvPr id="5" name="Date Placeholder 4"/>
          <p:cNvSpPr>
            <a:spLocks noGrp="1"/>
          </p:cNvSpPr>
          <p:nvPr>
            <p:ph type="dt" sz="half" idx="10"/>
          </p:nvPr>
        </p:nvSpPr>
        <p:spPr/>
        <p:txBody>
          <a:bodyPr/>
          <a:lstStyle/>
          <a:p>
            <a:fld id="{7537F5DC-6B03-43FD-B422-449823DF86C4}" type="datetime1">
              <a:rPr lang="en-US" smtClean="0"/>
              <a:t>7/22/2025</a:t>
            </a:fld>
            <a:endParaRPr lang="en-US"/>
          </a:p>
        </p:txBody>
      </p:sp>
    </p:spTree>
    <p:extLst>
      <p:ext uri="{BB962C8B-B14F-4D97-AF65-F5344CB8AC3E}">
        <p14:creationId xmlns:p14="http://schemas.microsoft.com/office/powerpoint/2010/main" val="3169092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8629" y="206062"/>
            <a:ext cx="10363200" cy="4548500"/>
          </a:xfrm>
          <a:prstGeom prst="rect">
            <a:avLst/>
          </a:prstGeom>
        </p:spPr>
      </p:pic>
      <p:sp>
        <p:nvSpPr>
          <p:cNvPr id="3" name="Content Placeholder 2"/>
          <p:cNvSpPr>
            <a:spLocks noGrp="1"/>
          </p:cNvSpPr>
          <p:nvPr>
            <p:ph idx="1"/>
          </p:nvPr>
        </p:nvSpPr>
        <p:spPr>
          <a:xfrm>
            <a:off x="668629" y="4754562"/>
            <a:ext cx="10515600" cy="1784350"/>
          </a:xfrm>
        </p:spPr>
        <p:txBody>
          <a:bodyPr>
            <a:noAutofit/>
          </a:bodyPr>
          <a:lstStyle/>
          <a:p>
            <a:r>
              <a:rPr lang="en-US" sz="2400" b="1" dirty="0">
                <a:solidFill>
                  <a:srgbClr val="FF0000"/>
                </a:solidFill>
                <a:latin typeface="Times New Roman" panose="02020603050405020304" pitchFamily="18" charset="0"/>
                <a:cs typeface="Times New Roman" panose="02020603050405020304" pitchFamily="18" charset="0"/>
              </a:rPr>
              <a:t>Fig. 2</a:t>
            </a:r>
            <a:r>
              <a:rPr lang="en-US" sz="2000" dirty="0">
                <a:latin typeface="Times New Roman" panose="02020603050405020304" pitchFamily="18" charset="0"/>
                <a:cs typeface="Times New Roman" panose="02020603050405020304" pitchFamily="18" charset="0"/>
              </a:rPr>
              <a:t>. Cheek defect created by removal of a basal cell carcinoma was reconstructed by </a:t>
            </a:r>
            <a:r>
              <a:rPr lang="en-US" sz="2000" b="1" dirty="0">
                <a:solidFill>
                  <a:srgbClr val="FF0000"/>
                </a:solidFill>
                <a:latin typeface="Times New Roman" panose="02020603050405020304" pitchFamily="18" charset="0"/>
                <a:cs typeface="Times New Roman" panose="02020603050405020304" pitchFamily="18" charset="0"/>
              </a:rPr>
              <a:t>autologous </a:t>
            </a:r>
            <a:r>
              <a:rPr lang="en-US" sz="2000" b="1" dirty="0" err="1">
                <a:solidFill>
                  <a:srgbClr val="FF0000"/>
                </a:solidFill>
                <a:latin typeface="Times New Roman" panose="02020603050405020304" pitchFamily="18" charset="0"/>
                <a:cs typeface="Times New Roman" panose="02020603050405020304" pitchFamily="18" charset="0"/>
              </a:rPr>
              <a:t>firoblasts</a:t>
            </a:r>
            <a:r>
              <a:rPr lang="en-US" sz="2000" dirty="0">
                <a:latin typeface="Times New Roman" panose="02020603050405020304" pitchFamily="18" charset="0"/>
                <a:cs typeface="Times New Roman" panose="02020603050405020304" pitchFamily="18" charset="0"/>
              </a:rPr>
              <a:t> seeded on a hyaluronic acid sheet. The entire wound re-epithelialized 21 days after grafting. (A and B) Fibroblast pellet and non-woven hyaluronic acid sheet. (C) After wide excision of the tumor. (D) Immediately after the graft of the </a:t>
            </a:r>
            <a:r>
              <a:rPr lang="en-US" sz="2000" dirty="0" err="1">
                <a:latin typeface="Times New Roman" panose="02020603050405020304" pitchFamily="18" charset="0"/>
                <a:cs typeface="Times New Roman" panose="02020603050405020304" pitchFamily="18" charset="0"/>
              </a:rPr>
              <a:t>tissueengineered</a:t>
            </a:r>
            <a:r>
              <a:rPr lang="en-US" sz="2000" dirty="0">
                <a:latin typeface="Times New Roman" panose="02020603050405020304" pitchFamily="18" charset="0"/>
                <a:cs typeface="Times New Roman" panose="02020603050405020304" pitchFamily="18" charset="0"/>
              </a:rPr>
              <a:t> dermis. (E) One-year after the graft. The result demonstrates excellent color match with minimal scar contracture.</a:t>
            </a:r>
          </a:p>
        </p:txBody>
      </p:sp>
      <p:sp>
        <p:nvSpPr>
          <p:cNvPr id="2" name="Slide Number Placeholder 1"/>
          <p:cNvSpPr>
            <a:spLocks noGrp="1"/>
          </p:cNvSpPr>
          <p:nvPr>
            <p:ph type="sldNum" sz="quarter" idx="12"/>
          </p:nvPr>
        </p:nvSpPr>
        <p:spPr/>
        <p:txBody>
          <a:bodyPr/>
          <a:lstStyle/>
          <a:p>
            <a:fld id="{EC99D88C-AD86-49A0-9415-7E4B4189FD0F}" type="slidenum">
              <a:rPr lang="en-US" smtClean="0"/>
              <a:t>16</a:t>
            </a:fld>
            <a:endParaRPr lang="en-US"/>
          </a:p>
        </p:txBody>
      </p:sp>
      <p:sp>
        <p:nvSpPr>
          <p:cNvPr id="5" name="Date Placeholder 4"/>
          <p:cNvSpPr>
            <a:spLocks noGrp="1"/>
          </p:cNvSpPr>
          <p:nvPr>
            <p:ph type="dt" sz="half" idx="10"/>
          </p:nvPr>
        </p:nvSpPr>
        <p:spPr/>
        <p:txBody>
          <a:bodyPr/>
          <a:lstStyle/>
          <a:p>
            <a:fld id="{E40F6B40-2991-4BE0-8DA2-E3B18072055C}" type="datetime1">
              <a:rPr lang="en-US" smtClean="0"/>
              <a:t>7/22/2025</a:t>
            </a:fld>
            <a:endParaRPr lang="en-US"/>
          </a:p>
        </p:txBody>
      </p:sp>
    </p:spTree>
    <p:extLst>
      <p:ext uri="{BB962C8B-B14F-4D97-AF65-F5344CB8AC3E}">
        <p14:creationId xmlns:p14="http://schemas.microsoft.com/office/powerpoint/2010/main" val="405879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1674" y="4050114"/>
            <a:ext cx="10362126" cy="2488798"/>
          </a:xfrm>
        </p:spPr>
        <p:txBody>
          <a:bodyPr>
            <a:normAutofit fontScale="62500" lnSpcReduction="20000"/>
          </a:bodyPr>
          <a:lstStyle/>
          <a:p>
            <a:pPr>
              <a:lnSpc>
                <a:spcPct val="120000"/>
              </a:lnSpc>
            </a:pPr>
            <a:r>
              <a:rPr lang="en-US" sz="3400" b="1" dirty="0">
                <a:solidFill>
                  <a:srgbClr val="FF0000"/>
                </a:solidFill>
                <a:latin typeface="Times New Roman" panose="02020603050405020304" pitchFamily="18" charset="0"/>
                <a:cs typeface="Times New Roman" panose="02020603050405020304" pitchFamily="18" charset="0"/>
              </a:rPr>
              <a:t>Fig. 3</a:t>
            </a:r>
            <a:r>
              <a:rPr lang="en-US" sz="31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 woman (aged 50 </a:t>
            </a:r>
            <a:r>
              <a:rPr lang="en-US" sz="3200" dirty="0" err="1">
                <a:latin typeface="Times New Roman" panose="02020603050405020304" pitchFamily="18" charset="0"/>
                <a:cs typeface="Times New Roman" panose="02020603050405020304" pitchFamily="18" charset="0"/>
              </a:rPr>
              <a:t>yr</a:t>
            </a:r>
            <a:r>
              <a:rPr lang="en-US" sz="3200" dirty="0">
                <a:latin typeface="Times New Roman" panose="02020603050405020304" pitchFamily="18" charset="0"/>
                <a:cs typeface="Times New Roman" panose="02020603050405020304" pitchFamily="18" charset="0"/>
              </a:rPr>
              <a:t>) with 6 week old chronic non-healing diabetic ulcers 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the left second and third toe tips. The second toe with the larger wound was treated</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with </a:t>
            </a:r>
            <a:r>
              <a:rPr lang="en-US" sz="3200" b="1" dirty="0">
                <a:solidFill>
                  <a:srgbClr val="FF0000"/>
                </a:solidFill>
                <a:latin typeface="Times New Roman" panose="02020603050405020304" pitchFamily="18" charset="0"/>
                <a:cs typeface="Times New Roman" panose="02020603050405020304" pitchFamily="18" charset="0"/>
              </a:rPr>
              <a:t>the </a:t>
            </a:r>
            <a:r>
              <a:rPr lang="en-US" sz="3200" b="1" dirty="0" err="1">
                <a:solidFill>
                  <a:srgbClr val="FF0000"/>
                </a:solidFill>
                <a:latin typeface="Times New Roman" panose="02020603050405020304" pitchFamily="18" charset="0"/>
                <a:cs typeface="Times New Roman" panose="02020603050405020304" pitchFamily="18" charset="0"/>
              </a:rPr>
              <a:t>firoblast</a:t>
            </a:r>
            <a:r>
              <a:rPr lang="en-US" sz="3200" b="1" dirty="0">
                <a:solidFill>
                  <a:srgbClr val="FF0000"/>
                </a:solidFill>
                <a:latin typeface="Times New Roman" panose="02020603050405020304" pitchFamily="18" charset="0"/>
                <a:cs typeface="Times New Roman" panose="02020603050405020304" pitchFamily="18" charset="0"/>
              </a:rPr>
              <a:t> allograft</a:t>
            </a:r>
            <a:r>
              <a:rPr lang="en-US" sz="3200" dirty="0">
                <a:latin typeface="Times New Roman" panose="02020603050405020304" pitchFamily="18" charset="0"/>
                <a:cs typeface="Times New Roman" panose="02020603050405020304" pitchFamily="18" charset="0"/>
              </a:rPr>
              <a:t>, and the third toe with the smaller wound was conservatively treated. (A) Preoperative view. (B) Immediate after treatments. (C) Two weeks after treatments. (D) Twenty days after treatments, the second toe wound completely epithelized, but the third toe wound (control) had a raw surface. (E) Three months after treatments, the second toe was good with a healthy texture, but the third toe had not yet completely epithelized.</a:t>
            </a:r>
          </a:p>
        </p:txBody>
      </p:sp>
      <p:pic>
        <p:nvPicPr>
          <p:cNvPr id="4" name="Picture 3"/>
          <p:cNvPicPr>
            <a:picLocks noChangeAspect="1"/>
          </p:cNvPicPr>
          <p:nvPr/>
        </p:nvPicPr>
        <p:blipFill>
          <a:blip r:embed="rId2"/>
          <a:stretch>
            <a:fillRect/>
          </a:stretch>
        </p:blipFill>
        <p:spPr>
          <a:xfrm>
            <a:off x="1365161" y="0"/>
            <a:ext cx="8925060" cy="4050114"/>
          </a:xfrm>
          <a:prstGeom prst="rect">
            <a:avLst/>
          </a:prstGeom>
        </p:spPr>
      </p:pic>
      <p:sp>
        <p:nvSpPr>
          <p:cNvPr id="2" name="Slide Number Placeholder 1"/>
          <p:cNvSpPr>
            <a:spLocks noGrp="1"/>
          </p:cNvSpPr>
          <p:nvPr>
            <p:ph type="sldNum" sz="quarter" idx="12"/>
          </p:nvPr>
        </p:nvSpPr>
        <p:spPr/>
        <p:txBody>
          <a:bodyPr/>
          <a:lstStyle/>
          <a:p>
            <a:fld id="{EC99D88C-AD86-49A0-9415-7E4B4189FD0F}" type="slidenum">
              <a:rPr lang="en-US" smtClean="0"/>
              <a:t>17</a:t>
            </a:fld>
            <a:endParaRPr lang="en-US"/>
          </a:p>
        </p:txBody>
      </p:sp>
      <p:sp>
        <p:nvSpPr>
          <p:cNvPr id="5" name="Date Placeholder 4"/>
          <p:cNvSpPr>
            <a:spLocks noGrp="1"/>
          </p:cNvSpPr>
          <p:nvPr>
            <p:ph type="dt" sz="half" idx="10"/>
          </p:nvPr>
        </p:nvSpPr>
        <p:spPr/>
        <p:txBody>
          <a:bodyPr/>
          <a:lstStyle/>
          <a:p>
            <a:fld id="{61B53B8D-1EDA-4F38-985B-E05E7371C16D}" type="datetime1">
              <a:rPr lang="en-US" smtClean="0"/>
              <a:t>7/22/2025</a:t>
            </a:fld>
            <a:endParaRPr lang="en-US"/>
          </a:p>
        </p:txBody>
      </p:sp>
    </p:spTree>
    <p:extLst>
      <p:ext uri="{BB962C8B-B14F-4D97-AF65-F5344CB8AC3E}">
        <p14:creationId xmlns:p14="http://schemas.microsoft.com/office/powerpoint/2010/main" val="2651778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71" y="4790941"/>
            <a:ext cx="11210525" cy="2067058"/>
          </a:xfrm>
        </p:spPr>
        <p:txBody>
          <a:bodyPr>
            <a:noAutofit/>
          </a:bodyPr>
          <a:lstStyle/>
          <a:p>
            <a:r>
              <a:rPr lang="en-US" sz="2400" b="1" dirty="0">
                <a:solidFill>
                  <a:srgbClr val="FF0000"/>
                </a:solidFill>
                <a:latin typeface="Times New Roman" panose="02020603050405020304" pitchFamily="18" charset="0"/>
                <a:cs typeface="Times New Roman" panose="02020603050405020304" pitchFamily="18" charset="0"/>
              </a:rPr>
              <a:t>Fig. 4</a:t>
            </a:r>
            <a:r>
              <a:rPr lang="en-US" sz="2000" dirty="0">
                <a:latin typeface="Times New Roman" panose="02020603050405020304" pitchFamily="18" charset="0"/>
                <a:cs typeface="Times New Roman" panose="02020603050405020304" pitchFamily="18" charset="0"/>
              </a:rPr>
              <a:t>. Reconstruction using </a:t>
            </a:r>
            <a:r>
              <a:rPr lang="en-US" sz="2000" dirty="0">
                <a:solidFill>
                  <a:srgbClr val="FF0000"/>
                </a:solidFill>
                <a:latin typeface="Times New Roman" panose="02020603050405020304" pitchFamily="18" charset="0"/>
                <a:cs typeface="Times New Roman" panose="02020603050405020304" pitchFamily="18" charset="0"/>
              </a:rPr>
              <a:t>stromal vascular fraction (SVF) cells</a:t>
            </a:r>
            <a:r>
              <a:rPr lang="en-US" sz="2000" dirty="0">
                <a:latin typeface="Times New Roman" panose="02020603050405020304" pitchFamily="18" charset="0"/>
                <a:cs typeface="Times New Roman" panose="02020603050405020304" pitchFamily="18" charset="0"/>
              </a:rPr>
              <a:t>. (A) A squamous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cell carcinoma on the hand. (B) After wide excision of the tumor, </a:t>
            </a:r>
            <a:r>
              <a:rPr lang="en-US" sz="2000" dirty="0" err="1">
                <a:latin typeface="Times New Roman" panose="02020603050405020304" pitchFamily="18" charset="0"/>
                <a:cs typeface="Times New Roman" panose="02020603050405020304" pitchFamily="18" charset="0"/>
              </a:rPr>
              <a:t>flp</a:t>
            </a:r>
            <a:r>
              <a:rPr lang="en-US" sz="2000" dirty="0">
                <a:latin typeface="Times New Roman" panose="02020603050405020304" pitchFamily="18" charset="0"/>
                <a:cs typeface="Times New Roman" panose="02020603050405020304" pitchFamily="18" charset="0"/>
              </a:rPr>
              <a:t> surgery was required since the fist metacarpal bone and tendons were exposed. However, a procedure which needs a general anesthesia or a long operation time could not be performed due to the poor general health condition of the patient. (C and D) To prepare the wound bed to be allowed for a skin graft, stromal vascular cells were isolated and grafted on the wound bed. (E) Three weeks after the graft, a healthy granulation tissue was formed. (F) The wound was </a:t>
            </a:r>
            <a:r>
              <a:rPr lang="en-US" sz="2000" dirty="0" err="1">
                <a:latin typeface="Times New Roman" panose="02020603050405020304" pitchFamily="18" charset="0"/>
                <a:cs typeface="Times New Roman" panose="02020603050405020304" pitchFamily="18" charset="0"/>
              </a:rPr>
              <a:t>fially</a:t>
            </a:r>
            <a:r>
              <a:rPr lang="en-US" sz="2000" dirty="0">
                <a:latin typeface="Times New Roman" panose="02020603050405020304" pitchFamily="18" charset="0"/>
                <a:cs typeface="Times New Roman" panose="02020603050405020304" pitchFamily="18" charset="0"/>
              </a:rPr>
              <a:t> closed by a split-thickness skin graft under local anesthesia.</a:t>
            </a:r>
          </a:p>
        </p:txBody>
      </p:sp>
      <p:pic>
        <p:nvPicPr>
          <p:cNvPr id="5" name="Picture 4"/>
          <p:cNvPicPr>
            <a:picLocks noChangeAspect="1"/>
          </p:cNvPicPr>
          <p:nvPr/>
        </p:nvPicPr>
        <p:blipFill>
          <a:blip r:embed="rId2"/>
          <a:stretch>
            <a:fillRect/>
          </a:stretch>
        </p:blipFill>
        <p:spPr>
          <a:xfrm>
            <a:off x="1506828" y="95116"/>
            <a:ext cx="8912180" cy="4805190"/>
          </a:xfrm>
          <a:prstGeom prst="rect">
            <a:avLst/>
          </a:prstGeom>
        </p:spPr>
      </p:pic>
      <p:sp>
        <p:nvSpPr>
          <p:cNvPr id="2" name="Slide Number Placeholder 1"/>
          <p:cNvSpPr>
            <a:spLocks noGrp="1"/>
          </p:cNvSpPr>
          <p:nvPr>
            <p:ph type="sldNum" sz="quarter" idx="12"/>
          </p:nvPr>
        </p:nvSpPr>
        <p:spPr/>
        <p:txBody>
          <a:bodyPr/>
          <a:lstStyle/>
          <a:p>
            <a:fld id="{EC99D88C-AD86-49A0-9415-7E4B4189FD0F}" type="slidenum">
              <a:rPr lang="en-US" smtClean="0"/>
              <a:t>18</a:t>
            </a:fld>
            <a:endParaRPr lang="en-US" dirty="0"/>
          </a:p>
        </p:txBody>
      </p:sp>
      <p:sp>
        <p:nvSpPr>
          <p:cNvPr id="4" name="Date Placeholder 3"/>
          <p:cNvSpPr>
            <a:spLocks noGrp="1"/>
          </p:cNvSpPr>
          <p:nvPr>
            <p:ph type="dt" sz="half" idx="10"/>
          </p:nvPr>
        </p:nvSpPr>
        <p:spPr/>
        <p:txBody>
          <a:bodyPr/>
          <a:lstStyle/>
          <a:p>
            <a:fld id="{DA8340E5-E029-4530-8328-EE5D9F513186}" type="datetime1">
              <a:rPr lang="en-US" smtClean="0"/>
              <a:t>7/22/2025</a:t>
            </a:fld>
            <a:endParaRPr lang="en-US" dirty="0"/>
          </a:p>
        </p:txBody>
      </p:sp>
    </p:spTree>
    <p:extLst>
      <p:ext uri="{BB962C8B-B14F-4D97-AF65-F5344CB8AC3E}">
        <p14:creationId xmlns:p14="http://schemas.microsoft.com/office/powerpoint/2010/main" val="1552498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3341" y="4969948"/>
            <a:ext cx="10097037" cy="1751527"/>
          </a:xfrm>
        </p:spPr>
        <p:txBody>
          <a:bodyPr>
            <a:normAutofit/>
          </a:bodyPr>
          <a:lstStyle/>
          <a:p>
            <a:r>
              <a:rPr lang="en-US" sz="2400" b="1" dirty="0">
                <a:solidFill>
                  <a:srgbClr val="FF0000"/>
                </a:solidFill>
                <a:latin typeface="Times New Roman" panose="02020603050405020304" pitchFamily="18" charset="0"/>
                <a:cs typeface="Times New Roman" panose="02020603050405020304" pitchFamily="18" charset="0"/>
              </a:rPr>
              <a:t>Fig. 5</a:t>
            </a:r>
            <a:r>
              <a:rPr lang="en-US" sz="2000" dirty="0">
                <a:latin typeface="Times New Roman" panose="02020603050405020304" pitchFamily="18" charset="0"/>
                <a:cs typeface="Times New Roman" panose="02020603050405020304" pitchFamily="18" charset="0"/>
              </a:rPr>
              <a:t>. Results of a </a:t>
            </a:r>
            <a:r>
              <a:rPr lang="en-US" sz="2000" dirty="0">
                <a:solidFill>
                  <a:srgbClr val="FF0000"/>
                </a:solidFill>
                <a:latin typeface="Times New Roman" panose="02020603050405020304" pitchFamily="18" charset="0"/>
                <a:cs typeface="Times New Roman" panose="02020603050405020304" pitchFamily="18" charset="0"/>
              </a:rPr>
              <a:t>stromal vascular fraction (SVF)</a:t>
            </a:r>
            <a:r>
              <a:rPr lang="en-US" sz="2000" dirty="0">
                <a:latin typeface="Times New Roman" panose="02020603050405020304" pitchFamily="18" charset="0"/>
                <a:cs typeface="Times New Roman" panose="02020603050405020304" pitchFamily="18" charset="0"/>
              </a:rPr>
              <a:t> cell graft applied to a thumb. (A) A bone and pulp defect on the thumb caused by trauma. Black and yellow arrows indicate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cortex and medulla of the distal phalanx, respectively. (B) SVF cells suspended in </a:t>
            </a:r>
            <a:r>
              <a:rPr lang="en-US" sz="2000" dirty="0" err="1">
                <a:latin typeface="Times New Roman" panose="02020603050405020304" pitchFamily="18" charset="0"/>
                <a:cs typeface="Times New Roman" panose="02020603050405020304" pitchFamily="18" charset="0"/>
              </a:rPr>
              <a:t>firin</a:t>
            </a:r>
            <a:r>
              <a:rPr lang="en-US" sz="2000" dirty="0">
                <a:latin typeface="Times New Roman" panose="02020603050405020304" pitchFamily="18" charset="0"/>
                <a:cs typeface="Times New Roman" panose="02020603050405020304" pitchFamily="18" charset="0"/>
              </a:rPr>
              <a:t> glue were transplanted one day after trauma. (C-F) Two-weeks, 4-weeks, 3-months, and 1-yr after the graft. The wound was completely closed 4 weeks after the graft.</a:t>
            </a:r>
          </a:p>
        </p:txBody>
      </p:sp>
      <p:pic>
        <p:nvPicPr>
          <p:cNvPr id="4" name="Picture 3"/>
          <p:cNvPicPr>
            <a:picLocks noChangeAspect="1"/>
          </p:cNvPicPr>
          <p:nvPr/>
        </p:nvPicPr>
        <p:blipFill>
          <a:blip r:embed="rId2"/>
          <a:stretch>
            <a:fillRect/>
          </a:stretch>
        </p:blipFill>
        <p:spPr>
          <a:xfrm>
            <a:off x="1133341" y="0"/>
            <a:ext cx="10444766" cy="4969948"/>
          </a:xfrm>
          <a:prstGeom prst="rect">
            <a:avLst/>
          </a:prstGeom>
        </p:spPr>
      </p:pic>
      <p:sp>
        <p:nvSpPr>
          <p:cNvPr id="2" name="Slide Number Placeholder 1"/>
          <p:cNvSpPr>
            <a:spLocks noGrp="1"/>
          </p:cNvSpPr>
          <p:nvPr>
            <p:ph type="sldNum" sz="quarter" idx="12"/>
          </p:nvPr>
        </p:nvSpPr>
        <p:spPr/>
        <p:txBody>
          <a:bodyPr/>
          <a:lstStyle/>
          <a:p>
            <a:fld id="{EC99D88C-AD86-49A0-9415-7E4B4189FD0F}" type="slidenum">
              <a:rPr lang="en-US" smtClean="0"/>
              <a:t>19</a:t>
            </a:fld>
            <a:endParaRPr lang="en-US" dirty="0"/>
          </a:p>
        </p:txBody>
      </p:sp>
      <p:sp>
        <p:nvSpPr>
          <p:cNvPr id="5" name="Date Placeholder 4"/>
          <p:cNvSpPr>
            <a:spLocks noGrp="1"/>
          </p:cNvSpPr>
          <p:nvPr>
            <p:ph type="dt" sz="half" idx="10"/>
          </p:nvPr>
        </p:nvSpPr>
        <p:spPr/>
        <p:txBody>
          <a:bodyPr/>
          <a:lstStyle/>
          <a:p>
            <a:fld id="{174EE8E3-AE00-4118-B3DF-2BB47A11C581}" type="datetime1">
              <a:rPr lang="en-US" smtClean="0"/>
              <a:t>7/22/2025</a:t>
            </a:fld>
            <a:endParaRPr lang="en-US"/>
          </a:p>
        </p:txBody>
      </p:sp>
    </p:spTree>
    <p:extLst>
      <p:ext uri="{BB962C8B-B14F-4D97-AF65-F5344CB8AC3E}">
        <p14:creationId xmlns:p14="http://schemas.microsoft.com/office/powerpoint/2010/main" val="337416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8185" y="1143045"/>
            <a:ext cx="5305023" cy="4955102"/>
          </a:xfrm>
        </p:spPr>
        <p:txBody>
          <a:bodyPr>
            <a:normAutofit/>
          </a:bodyPr>
          <a:lstStyle/>
          <a:p>
            <a:pPr>
              <a:lnSpc>
                <a:spcPct val="150000"/>
              </a:lnSpc>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Objectives</a:t>
            </a:r>
          </a:p>
          <a:p>
            <a:pPr>
              <a:lnSpc>
                <a:spcPct val="150000"/>
              </a:lnSpc>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Introduction</a:t>
            </a:r>
          </a:p>
          <a:p>
            <a:pPr>
              <a:lnSpc>
                <a:spcPct val="150000"/>
              </a:lnSpc>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Main Discussion</a:t>
            </a:r>
          </a:p>
          <a:p>
            <a:pPr>
              <a:lnSpc>
                <a:spcPct val="150000"/>
              </a:lnSpc>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Importance of the Issue</a:t>
            </a:r>
          </a:p>
          <a:p>
            <a:pPr>
              <a:lnSpc>
                <a:spcPct val="150000"/>
              </a:lnSpc>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Conclusion</a:t>
            </a:r>
          </a:p>
          <a:p>
            <a:pPr>
              <a:lnSpc>
                <a:spcPct val="150000"/>
              </a:lnSpc>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References</a:t>
            </a:r>
          </a:p>
        </p:txBody>
      </p:sp>
      <p:sp>
        <p:nvSpPr>
          <p:cNvPr id="5" name="Slide Number Placeholder 4"/>
          <p:cNvSpPr>
            <a:spLocks noGrp="1"/>
          </p:cNvSpPr>
          <p:nvPr>
            <p:ph type="sldNum" sz="quarter" idx="12"/>
          </p:nvPr>
        </p:nvSpPr>
        <p:spPr/>
        <p:txBody>
          <a:bodyPr/>
          <a:lstStyle/>
          <a:p>
            <a:fld id="{D59AFB73-0009-49F9-96F2-C098EF0F2270}" type="slidenum">
              <a:rPr lang="en-US" smtClean="0"/>
              <a:t>2</a:t>
            </a:fld>
            <a:endParaRPr lang="en-US" dirty="0"/>
          </a:p>
        </p:txBody>
      </p:sp>
      <p:sp>
        <p:nvSpPr>
          <p:cNvPr id="6" name="TextBox 5"/>
          <p:cNvSpPr txBox="1"/>
          <p:nvPr/>
        </p:nvSpPr>
        <p:spPr>
          <a:xfrm>
            <a:off x="618185" y="278231"/>
            <a:ext cx="9613820" cy="646331"/>
          </a:xfrm>
          <a:prstGeom prst="rect">
            <a:avLst/>
          </a:prstGeom>
          <a:solidFill>
            <a:sysClr val="window" lastClr="FFFFFF"/>
          </a:solidFill>
          <a:ln w="25400" cap="flat" cmpd="sng" algn="ctr">
            <a:solidFill>
              <a:srgbClr val="9BBB59"/>
            </a:solidFill>
            <a:prstDash val="solid"/>
          </a:ln>
          <a:effectLst/>
        </p:spPr>
        <p:txBody>
          <a:bodyPr wrap="square">
            <a:spAutoFit/>
          </a:bodyPr>
          <a:lstStyle/>
          <a:p>
            <a:pPr rtl="1">
              <a:defRPr/>
            </a:pPr>
            <a:r>
              <a:rPr lang="en-US" sz="3600" b="1" dirty="0">
                <a:solidFill>
                  <a:schemeClr val="accent2"/>
                </a:solidFill>
                <a:cs typeface="B Nazanin" panose="00000400000000000000" pitchFamily="2" charset="-78"/>
              </a:rPr>
              <a:t>Titles</a:t>
            </a:r>
            <a:endParaRPr lang="fa-IR" sz="3600" b="1" dirty="0">
              <a:solidFill>
                <a:schemeClr val="accent2"/>
              </a:solidFill>
              <a:cs typeface="B Nazanin" panose="00000400000000000000" pitchFamily="2" charset="-78"/>
            </a:endParaRPr>
          </a:p>
        </p:txBody>
      </p:sp>
      <p:pic>
        <p:nvPicPr>
          <p:cNvPr id="7" name="Picture 6"/>
          <p:cNvPicPr>
            <a:picLocks noChangeAspect="1"/>
          </p:cNvPicPr>
          <p:nvPr/>
        </p:nvPicPr>
        <p:blipFill>
          <a:blip r:embed="rId3"/>
          <a:stretch>
            <a:fillRect/>
          </a:stretch>
        </p:blipFill>
        <p:spPr>
          <a:xfrm>
            <a:off x="6284890" y="1390918"/>
            <a:ext cx="5594067" cy="5190185"/>
          </a:xfrm>
          <a:prstGeom prst="rect">
            <a:avLst/>
          </a:prstGeom>
        </p:spPr>
      </p:pic>
      <p:sp>
        <p:nvSpPr>
          <p:cNvPr id="3" name="Date Placeholder 2"/>
          <p:cNvSpPr>
            <a:spLocks noGrp="1"/>
          </p:cNvSpPr>
          <p:nvPr>
            <p:ph type="dt" sz="half" idx="10"/>
          </p:nvPr>
        </p:nvSpPr>
        <p:spPr/>
        <p:txBody>
          <a:bodyPr/>
          <a:lstStyle/>
          <a:p>
            <a:fld id="{E0DE0632-4752-42D9-B328-8265494845F1}" type="datetime1">
              <a:rPr lang="en-US" smtClean="0"/>
              <a:t>7/22/2025</a:t>
            </a:fld>
            <a:endParaRPr lang="en-US"/>
          </a:p>
        </p:txBody>
      </p:sp>
    </p:spTree>
    <p:extLst>
      <p:ext uri="{BB962C8B-B14F-4D97-AF65-F5344CB8AC3E}">
        <p14:creationId xmlns:p14="http://schemas.microsoft.com/office/powerpoint/2010/main" val="2517967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094" y="5138669"/>
            <a:ext cx="9583491" cy="1481072"/>
          </a:xfrm>
        </p:spPr>
        <p:txBody>
          <a:bodyPr>
            <a:noAutofit/>
          </a:bodyPr>
          <a:lstStyle/>
          <a:p>
            <a:r>
              <a:rPr lang="en-US" sz="2400" b="1" dirty="0">
                <a:solidFill>
                  <a:srgbClr val="FF0000"/>
                </a:solidFill>
                <a:latin typeface="Times New Roman" panose="02020603050405020304" pitchFamily="18" charset="0"/>
                <a:cs typeface="Times New Roman" panose="02020603050405020304" pitchFamily="18" charset="0"/>
              </a:rPr>
              <a:t>Fig. 6</a:t>
            </a:r>
            <a:r>
              <a:rPr lang="en-US" sz="1800" dirty="0">
                <a:latin typeface="Times New Roman" panose="02020603050405020304" pitchFamily="18" charset="0"/>
                <a:cs typeface="Times New Roman" panose="02020603050405020304" pitchFamily="18" charset="0"/>
              </a:rPr>
              <a:t>. A 73-yr-old man with diabetes mellitus had a non-healing ulcer over 8 weeks old on the anterior </a:t>
            </a:r>
            <a:r>
              <a:rPr lang="en-US" sz="1800" dirty="0" err="1">
                <a:latin typeface="Times New Roman" panose="02020603050405020304" pitchFamily="18" charset="0"/>
                <a:cs typeface="Times New Roman" panose="02020603050405020304" pitchFamily="18" charset="0"/>
              </a:rPr>
              <a:t>tibial</a:t>
            </a:r>
            <a:r>
              <a:rPr lang="en-US" sz="1800" dirty="0">
                <a:latin typeface="Times New Roman" panose="02020603050405020304" pitchFamily="18" charset="0"/>
                <a:cs typeface="Times New Roman" panose="02020603050405020304" pitchFamily="18" charset="0"/>
              </a:rPr>
              <a:t> area of the lower leg. (A) A large wound on the lower leg with exposed </a:t>
            </a:r>
            <a:r>
              <a:rPr lang="en-US" sz="1800" dirty="0" err="1">
                <a:latin typeface="Times New Roman" panose="02020603050405020304" pitchFamily="18" charset="0"/>
                <a:cs typeface="Times New Roman" panose="02020603050405020304" pitchFamily="18" charset="0"/>
              </a:rPr>
              <a:t>tibial</a:t>
            </a:r>
            <a:r>
              <a:rPr lang="en-US" sz="1800" dirty="0">
                <a:latin typeface="Times New Roman" panose="02020603050405020304" pitchFamily="18" charset="0"/>
                <a:cs typeface="Times New Roman" panose="02020603050405020304" pitchFamily="18" charset="0"/>
              </a:rPr>
              <a:t> bone (an arrow). (B) Drilling in the bone to take out </a:t>
            </a:r>
            <a:r>
              <a:rPr lang="en-US" sz="1800" dirty="0">
                <a:solidFill>
                  <a:srgbClr val="FF0000"/>
                </a:solidFill>
                <a:latin typeface="Times New Roman" panose="02020603050405020304" pitchFamily="18" charset="0"/>
                <a:cs typeface="Times New Roman" panose="02020603050405020304" pitchFamily="18" charset="0"/>
              </a:rPr>
              <a:t>bone marrow stromal stem cells (BSCs). </a:t>
            </a:r>
            <a:r>
              <a:rPr lang="en-US" sz="1800" dirty="0">
                <a:latin typeface="Times New Roman" panose="02020603050405020304" pitchFamily="18" charset="0"/>
                <a:cs typeface="Times New Roman" panose="02020603050405020304" pitchFamily="18" charset="0"/>
              </a:rPr>
              <a:t>(C-E) Two, 3, and 4 weeks after drilling. Granulation tissue was formed from the drilling sites. (F) The wound was closed by a skin graft.</a:t>
            </a:r>
          </a:p>
        </p:txBody>
      </p:sp>
      <p:pic>
        <p:nvPicPr>
          <p:cNvPr id="4" name="Picture 3"/>
          <p:cNvPicPr>
            <a:picLocks noChangeAspect="1"/>
          </p:cNvPicPr>
          <p:nvPr/>
        </p:nvPicPr>
        <p:blipFill>
          <a:blip r:embed="rId2"/>
          <a:stretch>
            <a:fillRect/>
          </a:stretch>
        </p:blipFill>
        <p:spPr>
          <a:xfrm>
            <a:off x="1093095" y="0"/>
            <a:ext cx="9464898" cy="5138669"/>
          </a:xfrm>
          <a:prstGeom prst="rect">
            <a:avLst/>
          </a:prstGeom>
        </p:spPr>
      </p:pic>
      <p:sp>
        <p:nvSpPr>
          <p:cNvPr id="2" name="Slide Number Placeholder 1"/>
          <p:cNvSpPr>
            <a:spLocks noGrp="1"/>
          </p:cNvSpPr>
          <p:nvPr>
            <p:ph type="sldNum" sz="quarter" idx="12"/>
          </p:nvPr>
        </p:nvSpPr>
        <p:spPr/>
        <p:txBody>
          <a:bodyPr/>
          <a:lstStyle/>
          <a:p>
            <a:fld id="{EC99D88C-AD86-49A0-9415-7E4B4189FD0F}" type="slidenum">
              <a:rPr lang="en-US" smtClean="0"/>
              <a:t>20</a:t>
            </a:fld>
            <a:endParaRPr lang="en-US"/>
          </a:p>
        </p:txBody>
      </p:sp>
      <p:sp>
        <p:nvSpPr>
          <p:cNvPr id="5" name="Date Placeholder 4"/>
          <p:cNvSpPr>
            <a:spLocks noGrp="1"/>
          </p:cNvSpPr>
          <p:nvPr>
            <p:ph type="dt" sz="half" idx="10"/>
          </p:nvPr>
        </p:nvSpPr>
        <p:spPr/>
        <p:txBody>
          <a:bodyPr/>
          <a:lstStyle/>
          <a:p>
            <a:fld id="{1F892C65-B4FA-48F0-AF1D-768E00FE5120}" type="datetime1">
              <a:rPr lang="en-US" smtClean="0"/>
              <a:t>7/22/2025</a:t>
            </a:fld>
            <a:endParaRPr lang="en-US" dirty="0"/>
          </a:p>
        </p:txBody>
      </p:sp>
    </p:spTree>
    <p:extLst>
      <p:ext uri="{BB962C8B-B14F-4D97-AF65-F5344CB8AC3E}">
        <p14:creationId xmlns:p14="http://schemas.microsoft.com/office/powerpoint/2010/main" val="503617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84123"/>
            <a:ext cx="10515600" cy="1698714"/>
          </a:xfrm>
        </p:spPr>
        <p:txBody>
          <a:bodyPr>
            <a:noAutofit/>
          </a:bodyPr>
          <a:lstStyle/>
          <a:p>
            <a:r>
              <a:rPr lang="en-US" sz="2400" b="1" dirty="0">
                <a:solidFill>
                  <a:srgbClr val="FF0000"/>
                </a:solidFill>
                <a:latin typeface="Times New Roman" panose="02020603050405020304" pitchFamily="18" charset="0"/>
                <a:cs typeface="Times New Roman" panose="02020603050405020304" pitchFamily="18" charset="0"/>
              </a:rPr>
              <a:t>Fig. 7</a:t>
            </a:r>
            <a:r>
              <a:rPr lang="en-US" sz="1600" dirty="0">
                <a:latin typeface="Times New Roman" panose="02020603050405020304" pitchFamily="18" charset="0"/>
                <a:cs typeface="Times New Roman" panose="02020603050405020304" pitchFamily="18" charset="0"/>
              </a:rPr>
              <a:t>. A 67-yr-old man with diabetes mellitus had a non-healing ulcer on the lateral border of his right foot at the metatarsophalangeal joint level. Before participating in the study, the patient had been treated for 12 weeks. (A) Preoperative view. (B) After surgical debridement, the metatarsal and proximal phalangeal bones were exposed. (C) Three days after the fist application of blood bank platelet concentrate (BBPC) (immediate before the second application of the BBPC). (D) Three weeks after the fist application of BBPC. (E) Five weeks after the fist application of BBPC. (F) Seven weeks after treatment, the wound was completely epithelialized. Two applications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were performed for this patient.</a:t>
            </a:r>
          </a:p>
        </p:txBody>
      </p:sp>
      <p:pic>
        <p:nvPicPr>
          <p:cNvPr id="4" name="Picture 3"/>
          <p:cNvPicPr>
            <a:picLocks noChangeAspect="1"/>
          </p:cNvPicPr>
          <p:nvPr/>
        </p:nvPicPr>
        <p:blipFill>
          <a:blip r:embed="rId2"/>
          <a:stretch>
            <a:fillRect/>
          </a:stretch>
        </p:blipFill>
        <p:spPr>
          <a:xfrm>
            <a:off x="838200" y="321971"/>
            <a:ext cx="10366420" cy="4662152"/>
          </a:xfrm>
          <a:prstGeom prst="rect">
            <a:avLst/>
          </a:prstGeom>
        </p:spPr>
      </p:pic>
      <p:sp>
        <p:nvSpPr>
          <p:cNvPr id="2" name="Slide Number Placeholder 1"/>
          <p:cNvSpPr>
            <a:spLocks noGrp="1"/>
          </p:cNvSpPr>
          <p:nvPr>
            <p:ph type="sldNum" sz="quarter" idx="12"/>
          </p:nvPr>
        </p:nvSpPr>
        <p:spPr/>
        <p:txBody>
          <a:bodyPr/>
          <a:lstStyle/>
          <a:p>
            <a:fld id="{EC99D88C-AD86-49A0-9415-7E4B4189FD0F}" type="slidenum">
              <a:rPr lang="en-US" smtClean="0"/>
              <a:t>21</a:t>
            </a:fld>
            <a:endParaRPr lang="en-US"/>
          </a:p>
        </p:txBody>
      </p:sp>
      <p:sp>
        <p:nvSpPr>
          <p:cNvPr id="5" name="Date Placeholder 4"/>
          <p:cNvSpPr>
            <a:spLocks noGrp="1"/>
          </p:cNvSpPr>
          <p:nvPr>
            <p:ph type="dt" sz="half" idx="10"/>
          </p:nvPr>
        </p:nvSpPr>
        <p:spPr>
          <a:xfrm>
            <a:off x="194257" y="6765591"/>
            <a:ext cx="2743200" cy="365125"/>
          </a:xfrm>
        </p:spPr>
        <p:txBody>
          <a:bodyPr/>
          <a:lstStyle/>
          <a:p>
            <a:endParaRPr lang="en-US" dirty="0"/>
          </a:p>
        </p:txBody>
      </p:sp>
    </p:spTree>
    <p:extLst>
      <p:ext uri="{BB962C8B-B14F-4D97-AF65-F5344CB8AC3E}">
        <p14:creationId xmlns:p14="http://schemas.microsoft.com/office/powerpoint/2010/main" val="890879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301" y="1562071"/>
            <a:ext cx="3604591" cy="2692428"/>
          </a:xfrm>
        </p:spPr>
        <p:txBody>
          <a:bodyPr>
            <a:noAutofit/>
          </a:bodyPr>
          <a:lstStyle/>
          <a:p>
            <a:pPr>
              <a:lnSpc>
                <a:spcPct val="150000"/>
              </a:lnSpc>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Matched donors. </a:t>
            </a:r>
          </a:p>
          <a:p>
            <a:pPr>
              <a:lnSpc>
                <a:spcPct val="150000"/>
              </a:lnSpc>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Accuracy required. </a:t>
            </a:r>
          </a:p>
          <a:p>
            <a:pPr>
              <a:lnSpc>
                <a:spcPct val="150000"/>
              </a:lnSpc>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Immune suppression. </a:t>
            </a:r>
          </a:p>
        </p:txBody>
      </p:sp>
      <p:sp>
        <p:nvSpPr>
          <p:cNvPr id="5" name="Rectangle 4"/>
          <p:cNvSpPr/>
          <p:nvPr/>
        </p:nvSpPr>
        <p:spPr>
          <a:xfrm>
            <a:off x="7032938" y="1380430"/>
            <a:ext cx="4533550" cy="2308324"/>
          </a:xfrm>
          <a:prstGeom prst="rect">
            <a:avLst/>
          </a:prstGeom>
        </p:spPr>
        <p:txBody>
          <a:bodyPr wrap="square">
            <a:spAutoFit/>
          </a:bodyPr>
          <a:lstStyle/>
          <a:p>
            <a:pPr marL="342900" indent="-342900">
              <a:lnSpc>
                <a:spcPct val="200000"/>
              </a:lnSpc>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Informed consent</a:t>
            </a:r>
            <a:r>
              <a:rPr lang="en-US" sz="2400" dirty="0">
                <a:latin typeface="Times New Roman" panose="02020603050405020304" pitchFamily="18" charset="0"/>
                <a:cs typeface="Times New Roman" panose="02020603050405020304" pitchFamily="18" charset="0"/>
              </a:rPr>
              <a:t>. </a:t>
            </a:r>
          </a:p>
          <a:p>
            <a:pPr marL="342900" indent="-342900">
              <a:lnSpc>
                <a:spcPct val="200000"/>
              </a:lnSpc>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Immune responses.</a:t>
            </a:r>
            <a:r>
              <a:rPr lang="en-US" sz="2400" dirty="0">
                <a:latin typeface="Times New Roman" panose="02020603050405020304" pitchFamily="18" charset="0"/>
                <a:cs typeface="Times New Roman" panose="02020603050405020304" pitchFamily="18" charset="0"/>
              </a:rPr>
              <a:t> </a:t>
            </a:r>
          </a:p>
          <a:p>
            <a:pPr marL="342900" indent="-342900">
              <a:lnSpc>
                <a:spcPct val="200000"/>
              </a:lnSpc>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Organ toxicities. </a:t>
            </a:r>
            <a:endParaRPr lang="en-US" sz="24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EC99D88C-AD86-49A0-9415-7E4B4189FD0F}" type="slidenum">
              <a:rPr lang="en-US" smtClean="0"/>
              <a:t>22</a:t>
            </a:fld>
            <a:endParaRPr lang="en-US"/>
          </a:p>
        </p:txBody>
      </p:sp>
      <p:sp>
        <p:nvSpPr>
          <p:cNvPr id="7" name="Date Placeholder 6"/>
          <p:cNvSpPr>
            <a:spLocks noGrp="1"/>
          </p:cNvSpPr>
          <p:nvPr>
            <p:ph type="dt" sz="half" idx="10"/>
          </p:nvPr>
        </p:nvSpPr>
        <p:spPr/>
        <p:txBody>
          <a:bodyPr/>
          <a:lstStyle/>
          <a:p>
            <a:fld id="{B7B7726E-E4D8-46AB-BAAC-3EA64A740433}" type="datetime1">
              <a:rPr lang="en-US" smtClean="0"/>
              <a:t>7/22/2025</a:t>
            </a:fld>
            <a:endParaRPr lang="en-US"/>
          </a:p>
        </p:txBody>
      </p:sp>
      <p:sp>
        <p:nvSpPr>
          <p:cNvPr id="9" name="Horizontal Scroll 8"/>
          <p:cNvSpPr/>
          <p:nvPr/>
        </p:nvSpPr>
        <p:spPr>
          <a:xfrm>
            <a:off x="517301" y="415851"/>
            <a:ext cx="3064099" cy="114622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Challenges</a:t>
            </a:r>
          </a:p>
          <a:p>
            <a:pPr algn="ctr"/>
            <a:endParaRPr lang="en-US" dirty="0">
              <a:solidFill>
                <a:schemeClr val="bg1"/>
              </a:solidFill>
            </a:endParaRPr>
          </a:p>
        </p:txBody>
      </p:sp>
      <p:sp>
        <p:nvSpPr>
          <p:cNvPr id="10" name="Horizontal Scroll 9"/>
          <p:cNvSpPr/>
          <p:nvPr/>
        </p:nvSpPr>
        <p:spPr>
          <a:xfrm>
            <a:off x="7032938" y="417490"/>
            <a:ext cx="3155324" cy="114458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Risks</a:t>
            </a:r>
            <a:endParaRPr lang="en-US" dirty="0"/>
          </a:p>
        </p:txBody>
      </p:sp>
    </p:spTree>
    <p:extLst>
      <p:ext uri="{BB962C8B-B14F-4D97-AF65-F5344CB8AC3E}">
        <p14:creationId xmlns:p14="http://schemas.microsoft.com/office/powerpoint/2010/main" val="3063725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43189"/>
            <a:ext cx="9477777" cy="5383370"/>
          </a:xfrm>
        </p:spPr>
        <p:txBody>
          <a:bodyPr>
            <a:noAutofit/>
          </a:bodyPr>
          <a:lstStyle/>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Cell therapy is an expanding global market encompassing stem</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cell- and non–stem cell-based unicellular and multicellular</a:t>
            </a:r>
          </a:p>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Cell therapy is an expanding global market encompassing stem cell- and non–stem cell-based unicellular and multicellular therapies, which largely differ in their characteristics, isolation sources, and areas of use.</a:t>
            </a:r>
          </a:p>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 Limited clinical indications, high production cost, and high patient costs are other issues associated with cell therapies that need to be addressed by ongoing and future clinical trials .</a:t>
            </a:r>
          </a:p>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It is evident that stem cells have a tremendous potential for cutaneous tissue regeneration, as these cells not only can regenerate lost tissue but also promote wound repair through paracrine manner. Several cell types, such as embryonic stem cells, </a:t>
            </a:r>
            <a:r>
              <a:rPr lang="en-US" sz="2400" dirty="0" err="1">
                <a:latin typeface="Times New Roman" panose="02020603050405020304" pitchFamily="18" charset="0"/>
                <a:cs typeface="Times New Roman" panose="02020603050405020304" pitchFamily="18" charset="0"/>
              </a:rPr>
              <a:t>iPSCs</a:t>
            </a:r>
            <a:r>
              <a:rPr lang="en-US" sz="2400" dirty="0">
                <a:latin typeface="Times New Roman" panose="02020603050405020304" pitchFamily="18" charset="0"/>
                <a:cs typeface="Times New Roman" panose="02020603050405020304" pitchFamily="18" charset="0"/>
              </a:rPr>
              <a:t>, mesenchymal stem cells, resident tissue stem cells, epithelial stem cells, adipose-derived stem cells, and hematopoietic stem cells, are currently under intense investigation. </a:t>
            </a:r>
          </a:p>
        </p:txBody>
      </p:sp>
      <p:sp>
        <p:nvSpPr>
          <p:cNvPr id="4" name="Slide Number Placeholder 3"/>
          <p:cNvSpPr>
            <a:spLocks noGrp="1"/>
          </p:cNvSpPr>
          <p:nvPr>
            <p:ph type="sldNum" sz="quarter" idx="12"/>
          </p:nvPr>
        </p:nvSpPr>
        <p:spPr/>
        <p:txBody>
          <a:bodyPr/>
          <a:lstStyle/>
          <a:p>
            <a:fld id="{EC99D88C-AD86-49A0-9415-7E4B4189FD0F}" type="slidenum">
              <a:rPr lang="en-US" smtClean="0"/>
              <a:t>23</a:t>
            </a:fld>
            <a:endParaRPr lang="en-US"/>
          </a:p>
        </p:txBody>
      </p:sp>
      <p:sp>
        <p:nvSpPr>
          <p:cNvPr id="5" name="Date Placeholder 4"/>
          <p:cNvSpPr>
            <a:spLocks noGrp="1"/>
          </p:cNvSpPr>
          <p:nvPr>
            <p:ph type="dt" sz="half" idx="10"/>
          </p:nvPr>
        </p:nvSpPr>
        <p:spPr/>
        <p:txBody>
          <a:bodyPr/>
          <a:lstStyle/>
          <a:p>
            <a:fld id="{4D88AB18-9FE5-4CCA-AADC-4949E40BF90C}" type="datetime1">
              <a:rPr lang="en-US" smtClean="0"/>
              <a:t>7/22/2025</a:t>
            </a:fld>
            <a:endParaRPr lang="en-US"/>
          </a:p>
        </p:txBody>
      </p:sp>
      <p:sp>
        <p:nvSpPr>
          <p:cNvPr id="6" name="Horizontal Scroll 5"/>
          <p:cNvSpPr/>
          <p:nvPr/>
        </p:nvSpPr>
        <p:spPr>
          <a:xfrm>
            <a:off x="3581400" y="0"/>
            <a:ext cx="3321676" cy="104318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400" dirty="0">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CONCLUSION</a:t>
            </a:r>
          </a:p>
          <a:p>
            <a:pPr algn="ctr"/>
            <a:endParaRPr lang="en-US" dirty="0"/>
          </a:p>
        </p:txBody>
      </p:sp>
    </p:spTree>
    <p:extLst>
      <p:ext uri="{BB962C8B-B14F-4D97-AF65-F5344CB8AC3E}">
        <p14:creationId xmlns:p14="http://schemas.microsoft.com/office/powerpoint/2010/main" val="3449466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639851"/>
            <a:ext cx="8058777" cy="6081624"/>
          </a:xfrm>
        </p:spPr>
        <p:txBody>
          <a:bodyPr>
            <a:noAutofit/>
          </a:bodyPr>
          <a:lstStyle/>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Principles of Regenerative Medicine</a:t>
            </a: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Stem Cell Biology</a:t>
            </a: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Essentials of Stem Cell Biology</a:t>
            </a:r>
          </a:p>
          <a:p>
            <a:pPr marL="0" indent="0" rtl="1">
              <a:lnSpc>
                <a:spcPct val="120000"/>
              </a:lnSpc>
              <a:buNone/>
            </a:pPr>
            <a:r>
              <a:rPr lang="en-US" sz="1800" dirty="0">
                <a:latin typeface="Times New Roman" panose="02020603050405020304" pitchFamily="18" charset="0"/>
                <a:cs typeface="Times New Roman" panose="02020603050405020304" pitchFamily="18" charset="0"/>
              </a:rPr>
              <a:t>1. Kim I. A brief overview of cell therapy and its product. </a:t>
            </a:r>
            <a:r>
              <a:rPr lang="en-US" sz="1800" i="1" dirty="0">
                <a:latin typeface="Times New Roman" panose="02020603050405020304" pitchFamily="18" charset="0"/>
                <a:cs typeface="Times New Roman" panose="02020603050405020304" pitchFamily="18" charset="0"/>
              </a:rPr>
              <a:t>J Korean</a:t>
            </a:r>
            <a:br>
              <a:rPr lang="en-US" sz="1800" dirty="0">
                <a:latin typeface="Times New Roman" panose="02020603050405020304" pitchFamily="18" charset="0"/>
                <a:cs typeface="Times New Roman" panose="02020603050405020304" pitchFamily="18" charset="0"/>
              </a:rPr>
            </a:br>
            <a:r>
              <a:rPr lang="en-US" sz="1800" i="1" dirty="0" err="1">
                <a:latin typeface="Times New Roman" panose="02020603050405020304" pitchFamily="18" charset="0"/>
                <a:cs typeface="Times New Roman" panose="02020603050405020304" pitchFamily="18" charset="0"/>
              </a:rPr>
              <a:t>Assoc</a:t>
            </a:r>
            <a:r>
              <a:rPr lang="en-US" sz="1800" i="1" dirty="0">
                <a:latin typeface="Times New Roman" panose="02020603050405020304" pitchFamily="18" charset="0"/>
                <a:cs typeface="Times New Roman" panose="02020603050405020304" pitchFamily="18" charset="0"/>
              </a:rPr>
              <a:t> Oral </a:t>
            </a:r>
            <a:r>
              <a:rPr lang="en-US" sz="1800" i="1" dirty="0" err="1">
                <a:latin typeface="Times New Roman" panose="02020603050405020304" pitchFamily="18" charset="0"/>
                <a:cs typeface="Times New Roman" panose="02020603050405020304" pitchFamily="18" charset="0"/>
              </a:rPr>
              <a:t>Maxillofac</a:t>
            </a:r>
            <a:r>
              <a:rPr lang="en-US" sz="1800" i="1" dirty="0">
                <a:latin typeface="Times New Roman" panose="02020603050405020304" pitchFamily="18" charset="0"/>
                <a:cs typeface="Times New Roman" panose="02020603050405020304" pitchFamily="18" charset="0"/>
              </a:rPr>
              <a:t> Surg. </a:t>
            </a:r>
            <a:r>
              <a:rPr lang="en-US" sz="1800" dirty="0">
                <a:latin typeface="Times New Roman" panose="02020603050405020304" pitchFamily="18" charset="0"/>
                <a:cs typeface="Times New Roman" panose="02020603050405020304" pitchFamily="18" charset="0"/>
              </a:rPr>
              <a:t>(2013) 39:201. </a:t>
            </a:r>
            <a:r>
              <a:rPr lang="en-US" sz="1800" dirty="0" err="1">
                <a:latin typeface="Times New Roman" panose="02020603050405020304" pitchFamily="18" charset="0"/>
                <a:cs typeface="Times New Roman" panose="02020603050405020304" pitchFamily="18" charset="0"/>
              </a:rPr>
              <a:t>doi</a:t>
            </a:r>
            <a:r>
              <a:rPr lang="en-US" sz="1800" dirty="0">
                <a:latin typeface="Times New Roman" panose="02020603050405020304" pitchFamily="18" charset="0"/>
                <a:cs typeface="Times New Roman" panose="02020603050405020304" pitchFamily="18" charset="0"/>
              </a:rPr>
              <a:t>: 10.5125/jkaoms.2013.</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39.5.201</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2. American Society of Gene and Cell Therapy. </a:t>
            </a:r>
            <a:r>
              <a:rPr lang="en-US" sz="1800" i="1" dirty="0">
                <a:latin typeface="Times New Roman" panose="02020603050405020304" pitchFamily="18" charset="0"/>
                <a:cs typeface="Times New Roman" panose="02020603050405020304" pitchFamily="18" charset="0"/>
              </a:rPr>
              <a:t>Gene &amp; Cell Therapy FAQs</a:t>
            </a:r>
            <a:r>
              <a:rPr lang="en-US" sz="1800" dirty="0">
                <a:latin typeface="Times New Roman" panose="02020603050405020304" pitchFamily="18" charset="0"/>
                <a:cs typeface="Times New Roman" panose="02020603050405020304" pitchFamily="18" charset="0"/>
              </a:rPr>
              <a:t>.</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(2021). Available online at: https://asgct.org/education/more-resources/</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gene-and-cell-therapy-</a:t>
            </a:r>
            <a:r>
              <a:rPr lang="en-US" sz="1800" dirty="0" err="1">
                <a:latin typeface="Times New Roman" panose="02020603050405020304" pitchFamily="18" charset="0"/>
                <a:cs typeface="Times New Roman" panose="02020603050405020304" pitchFamily="18" charset="0"/>
              </a:rPr>
              <a:t>faqs</a:t>
            </a:r>
            <a:r>
              <a:rPr lang="en-US" sz="1800" dirty="0">
                <a:latin typeface="Times New Roman" panose="02020603050405020304" pitchFamily="18" charset="0"/>
                <a:cs typeface="Times New Roman" panose="02020603050405020304" pitchFamily="18" charset="0"/>
              </a:rPr>
              <a:t> (accessed April 24, 2021).</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3. </a:t>
            </a:r>
            <a:r>
              <a:rPr lang="en-US" sz="1800" dirty="0" err="1">
                <a:latin typeface="Times New Roman" panose="02020603050405020304" pitchFamily="18" charset="0"/>
                <a:cs typeface="Times New Roman" panose="02020603050405020304" pitchFamily="18" charset="0"/>
              </a:rPr>
              <a:t>Lefrère</a:t>
            </a:r>
            <a:r>
              <a:rPr lang="en-US" sz="1800" dirty="0">
                <a:latin typeface="Times New Roman" panose="02020603050405020304" pitchFamily="18" charset="0"/>
                <a:cs typeface="Times New Roman" panose="02020603050405020304" pitchFamily="18" charset="0"/>
              </a:rPr>
              <a:t> JJ, </a:t>
            </a:r>
            <a:r>
              <a:rPr lang="en-US" sz="1800" dirty="0" err="1">
                <a:latin typeface="Times New Roman" panose="02020603050405020304" pitchFamily="18" charset="0"/>
                <a:cs typeface="Times New Roman" panose="02020603050405020304" pitchFamily="18" charset="0"/>
              </a:rPr>
              <a:t>Berche</a:t>
            </a:r>
            <a:r>
              <a:rPr lang="en-US" sz="1800" dirty="0">
                <a:latin typeface="Times New Roman" panose="02020603050405020304" pitchFamily="18" charset="0"/>
                <a:cs typeface="Times New Roman" panose="02020603050405020304" pitchFamily="18" charset="0"/>
              </a:rPr>
              <a:t> P. La </a:t>
            </a:r>
            <a:r>
              <a:rPr lang="en-US" sz="1800" dirty="0" err="1">
                <a:latin typeface="Times New Roman" panose="02020603050405020304" pitchFamily="18" charset="0"/>
                <a:cs typeface="Times New Roman" panose="02020603050405020304" pitchFamily="18" charset="0"/>
              </a:rPr>
              <a:t>thérapeutique</a:t>
            </a:r>
            <a:r>
              <a:rPr lang="en-US" sz="1800" dirty="0">
                <a:latin typeface="Times New Roman" panose="02020603050405020304" pitchFamily="18" charset="0"/>
                <a:cs typeface="Times New Roman" panose="02020603050405020304" pitchFamily="18" charset="0"/>
              </a:rPr>
              <a:t> du </a:t>
            </a:r>
            <a:r>
              <a:rPr lang="en-US" sz="1800" dirty="0" err="1">
                <a:latin typeface="Times New Roman" panose="02020603050405020304" pitchFamily="18" charset="0"/>
                <a:cs typeface="Times New Roman" panose="02020603050405020304" pitchFamily="18" charset="0"/>
              </a:rPr>
              <a:t>docteur</a:t>
            </a:r>
            <a:r>
              <a:rPr lang="en-US" sz="1800" dirty="0">
                <a:latin typeface="Times New Roman" panose="02020603050405020304" pitchFamily="18" charset="0"/>
                <a:cs typeface="Times New Roman" panose="02020603050405020304" pitchFamily="18" charset="0"/>
              </a:rPr>
              <a:t> Brown-</a:t>
            </a:r>
            <a:r>
              <a:rPr lang="en-US" sz="1800" dirty="0" err="1">
                <a:latin typeface="Times New Roman" panose="02020603050405020304" pitchFamily="18" charset="0"/>
                <a:cs typeface="Times New Roman" panose="02020603050405020304" pitchFamily="18" charset="0"/>
              </a:rPr>
              <a:t>Séquard</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Ann</a:t>
            </a:r>
            <a:br>
              <a:rPr lang="en-US" sz="1800" dirty="0">
                <a:latin typeface="Times New Roman" panose="02020603050405020304" pitchFamily="18" charset="0"/>
                <a:cs typeface="Times New Roman" panose="02020603050405020304" pitchFamily="18" charset="0"/>
              </a:rPr>
            </a:br>
            <a:r>
              <a:rPr lang="en-US" sz="1800" i="1" dirty="0" err="1">
                <a:latin typeface="Times New Roman" panose="02020603050405020304" pitchFamily="18" charset="0"/>
                <a:cs typeface="Times New Roman" panose="02020603050405020304" pitchFamily="18" charset="0"/>
              </a:rPr>
              <a:t>Endocrinol</a:t>
            </a:r>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(2010) 71:69–75. </a:t>
            </a:r>
            <a:r>
              <a:rPr lang="en-US" sz="1800" dirty="0" err="1">
                <a:latin typeface="Times New Roman" panose="02020603050405020304" pitchFamily="18" charset="0"/>
                <a:cs typeface="Times New Roman" panose="02020603050405020304" pitchFamily="18" charset="0"/>
              </a:rPr>
              <a:t>doi</a:t>
            </a:r>
            <a:r>
              <a:rPr lang="en-US" sz="1800" dirty="0">
                <a:latin typeface="Times New Roman" panose="02020603050405020304" pitchFamily="18" charset="0"/>
                <a:cs typeface="Times New Roman" panose="02020603050405020304" pitchFamily="18" charset="0"/>
              </a:rPr>
              <a:t>: 10.1016/j.ando.2010.01.00</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4. You, H. J., &amp; Han, S. K. (2024). Cell therapy for wound healing. </a:t>
            </a:r>
            <a:r>
              <a:rPr lang="en-US" sz="1800" i="1" dirty="0">
                <a:latin typeface="Times New Roman" panose="02020603050405020304" pitchFamily="18" charset="0"/>
                <a:cs typeface="Times New Roman" panose="02020603050405020304" pitchFamily="18" charset="0"/>
              </a:rPr>
              <a:t>Journal of Korean medical science</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29</a:t>
            </a:r>
            <a:r>
              <a:rPr lang="en-US" sz="1800" dirty="0">
                <a:latin typeface="Times New Roman" panose="02020603050405020304" pitchFamily="18" charset="0"/>
                <a:cs typeface="Times New Roman" panose="02020603050405020304" pitchFamily="18" charset="0"/>
              </a:rPr>
              <a:t>(3), 311.‏</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5. </a:t>
            </a:r>
            <a:r>
              <a:rPr lang="en-US" sz="1800" dirty="0"/>
              <a:t>Hong, C., Lee, Y., Chung, H., Kim, D., Kim, J., Kim, J. W., ... &amp; Kim, S. H. (2025). Micro-fragmented collagen hydrogel wound dressing: Enhanced porosity facilitates elevated stem cell survival and paracrine effects for accelerated wound maturation. </a:t>
            </a:r>
            <a:r>
              <a:rPr lang="en-US" sz="1800" i="1" dirty="0"/>
              <a:t>Materials Today Bio</a:t>
            </a:r>
            <a:r>
              <a:rPr lang="en-US" sz="1800" dirty="0"/>
              <a:t>, </a:t>
            </a:r>
            <a:r>
              <a:rPr lang="en-US" sz="1800" i="1" dirty="0"/>
              <a:t>32</a:t>
            </a:r>
            <a:r>
              <a:rPr lang="en-US" sz="1800" dirty="0"/>
              <a:t>, 101678.‏</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CCBCBF5-C5C0-4E47-969D-62F9AC6391D2}" type="slidenum">
              <a:rPr lang="en-US" smtClean="0"/>
              <a:t>24</a:t>
            </a:fld>
            <a:endParaRPr lang="en-US"/>
          </a:p>
        </p:txBody>
      </p:sp>
      <p:sp>
        <p:nvSpPr>
          <p:cNvPr id="6" name="Flowchart: Sequential Access Storage 5"/>
          <p:cNvSpPr/>
          <p:nvPr/>
        </p:nvSpPr>
        <p:spPr>
          <a:xfrm>
            <a:off x="94624" y="412124"/>
            <a:ext cx="3216319" cy="1545465"/>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cs typeface="B Nazanin" panose="00000400000000000000" pitchFamily="2" charset="-78"/>
              </a:rPr>
              <a:t>Reference</a:t>
            </a:r>
            <a:endParaRPr lang="en-US" dirty="0"/>
          </a:p>
        </p:txBody>
      </p:sp>
      <p:pic>
        <p:nvPicPr>
          <p:cNvPr id="7" name="Picture 4" descr="BS00554_"/>
          <p:cNvPicPr>
            <a:picLocks noChangeAspect="1" noChangeArrowheads="1"/>
          </p:cNvPicPr>
          <p:nvPr/>
        </p:nvPicPr>
        <p:blipFill>
          <a:blip r:embed="rId2"/>
          <a:srcRect/>
          <a:stretch>
            <a:fillRect/>
          </a:stretch>
        </p:blipFill>
        <p:spPr bwMode="auto">
          <a:xfrm>
            <a:off x="0" y="3166119"/>
            <a:ext cx="3799726" cy="3075618"/>
          </a:xfrm>
          <a:prstGeom prst="rect">
            <a:avLst/>
          </a:prstGeom>
          <a:noFill/>
        </p:spPr>
      </p:pic>
      <p:sp>
        <p:nvSpPr>
          <p:cNvPr id="2" name="Date Placeholder 1"/>
          <p:cNvSpPr>
            <a:spLocks noGrp="1"/>
          </p:cNvSpPr>
          <p:nvPr>
            <p:ph type="dt" sz="half" idx="10"/>
          </p:nvPr>
        </p:nvSpPr>
        <p:spPr/>
        <p:txBody>
          <a:bodyPr/>
          <a:lstStyle/>
          <a:p>
            <a:fld id="{1006C086-1EFF-4B20-B195-DEAFE7228932}" type="datetime1">
              <a:rPr lang="en-US" smtClean="0"/>
              <a:t>7/22/2025</a:t>
            </a:fld>
            <a:endParaRPr lang="en-US"/>
          </a:p>
        </p:txBody>
      </p:sp>
    </p:spTree>
    <p:extLst>
      <p:ext uri="{BB962C8B-B14F-4D97-AF65-F5344CB8AC3E}">
        <p14:creationId xmlns:p14="http://schemas.microsoft.com/office/powerpoint/2010/main" val="931015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4068" y="-749245"/>
            <a:ext cx="12990476" cy="8673016"/>
          </a:xfrm>
          <a:prstGeom prst="rect">
            <a:avLst/>
          </a:prstGeom>
        </p:spPr>
      </p:pic>
      <p:sp>
        <p:nvSpPr>
          <p:cNvPr id="5" name="Rectangle 4"/>
          <p:cNvSpPr/>
          <p:nvPr/>
        </p:nvSpPr>
        <p:spPr>
          <a:xfrm>
            <a:off x="2669909" y="1769845"/>
            <a:ext cx="6096000" cy="646331"/>
          </a:xfrm>
          <a:prstGeom prst="rect">
            <a:avLst/>
          </a:prstGeom>
        </p:spPr>
        <p:txBody>
          <a:bodyPr>
            <a:spAutoFit/>
          </a:bodyPr>
          <a:lstStyle/>
          <a:p>
            <a:pPr algn="ctr" rtl="1"/>
            <a:r>
              <a:rPr lang="fa-IR" sz="3600" b="1" dirty="0">
                <a:solidFill>
                  <a:schemeClr val="bg1"/>
                </a:solidFill>
                <a:latin typeface="Calibri" panose="020F0502020204030204" pitchFamily="34" charset="0"/>
                <a:ea typeface="Calibri" panose="020F0502020204030204" pitchFamily="34" charset="0"/>
                <a:cs typeface="B Nazanin" panose="00000400000000000000" pitchFamily="2" charset="-78"/>
              </a:rPr>
              <a:t>با تشکر از توجه شما</a:t>
            </a:r>
            <a:endParaRPr lang="en-US" sz="3600" b="1" dirty="0">
              <a:solidFill>
                <a:schemeClr val="bg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25</a:t>
            </a:fld>
            <a:endParaRPr lang="en-US" dirty="0"/>
          </a:p>
        </p:txBody>
      </p:sp>
      <p:sp>
        <p:nvSpPr>
          <p:cNvPr id="3" name="Date Placeholder 2"/>
          <p:cNvSpPr>
            <a:spLocks noGrp="1"/>
          </p:cNvSpPr>
          <p:nvPr>
            <p:ph type="dt" sz="half" idx="10"/>
          </p:nvPr>
        </p:nvSpPr>
        <p:spPr/>
        <p:txBody>
          <a:bodyPr/>
          <a:lstStyle/>
          <a:p>
            <a:fld id="{B7D8B0C6-BCCF-48DB-ADAE-6208C1640E2A}" type="datetime1">
              <a:rPr lang="en-US" smtClean="0"/>
              <a:t>7/22/2025</a:t>
            </a:fld>
            <a:endParaRPr lang="en-US"/>
          </a:p>
        </p:txBody>
      </p:sp>
    </p:spTree>
    <p:extLst>
      <p:ext uri="{BB962C8B-B14F-4D97-AF65-F5344CB8AC3E}">
        <p14:creationId xmlns:p14="http://schemas.microsoft.com/office/powerpoint/2010/main" val="2020995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a:blip r:embed="rId2"/>
          <a:stretch>
            <a:fillRect/>
          </a:stretch>
        </p:blipFill>
        <p:spPr>
          <a:xfrm>
            <a:off x="6864439" y="1133341"/>
            <a:ext cx="5009882" cy="4775354"/>
          </a:xfrm>
          <a:prstGeom prst="rect">
            <a:avLst/>
          </a:prstGeom>
        </p:spPr>
      </p:pic>
      <p:sp>
        <p:nvSpPr>
          <p:cNvPr id="5" name="Slide Number Placeholder 4"/>
          <p:cNvSpPr>
            <a:spLocks noGrp="1"/>
          </p:cNvSpPr>
          <p:nvPr>
            <p:ph type="sldNum" sz="quarter" idx="12"/>
          </p:nvPr>
        </p:nvSpPr>
        <p:spPr/>
        <p:txBody>
          <a:bodyPr/>
          <a:lstStyle/>
          <a:p>
            <a:fld id="{F05553C6-B2B0-4B24-87FC-85C4EF9C6347}" type="slidenum">
              <a:rPr lang="en-US" smtClean="0"/>
              <a:pPr/>
              <a:t>3</a:t>
            </a:fld>
            <a:endParaRPr lang="en-US"/>
          </a:p>
        </p:txBody>
      </p:sp>
      <p:sp>
        <p:nvSpPr>
          <p:cNvPr id="8" name="Rectangle 7"/>
          <p:cNvSpPr/>
          <p:nvPr/>
        </p:nvSpPr>
        <p:spPr>
          <a:xfrm>
            <a:off x="618185" y="1747630"/>
            <a:ext cx="6081348" cy="3785652"/>
          </a:xfrm>
          <a:prstGeom prst="rect">
            <a:avLst/>
          </a:prstGeom>
        </p:spPr>
        <p:txBody>
          <a:bodyPr wrap="square">
            <a:spAutoFit/>
          </a:bodyPr>
          <a:lstStyle/>
          <a:p>
            <a:pPr marL="428625" indent="-428625">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Cell therapy</a:t>
            </a:r>
            <a:endParaRPr lang="fa-IR" sz="2400" dirty="0">
              <a:latin typeface="Times New Roman" panose="02020603050405020304" pitchFamily="18" charset="0"/>
              <a:cs typeface="Times New Roman" panose="02020603050405020304" pitchFamily="18" charset="0"/>
            </a:endParaRPr>
          </a:p>
          <a:p>
            <a:pPr marL="428625" indent="-428625">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Cell therapy strategies</a:t>
            </a:r>
          </a:p>
          <a:p>
            <a:pPr marL="428625" indent="-428625">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Target diseases of cell therapy</a:t>
            </a:r>
          </a:p>
          <a:p>
            <a:pPr marL="428625" indent="-428625">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Types of Cell Therapy for Wound Healing</a:t>
            </a:r>
          </a:p>
          <a:p>
            <a:pPr marL="428625" indent="-428625">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How Cell Therapy Works</a:t>
            </a:r>
          </a:p>
          <a:p>
            <a:pPr marL="428625" indent="-428625">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Potential Benefits of Cell Therapy</a:t>
            </a:r>
          </a:p>
          <a:p>
            <a:pPr marL="428625" indent="-428625">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Challenges and Future Directions</a:t>
            </a:r>
          </a:p>
          <a:p>
            <a:pPr marL="428625" indent="-428625">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Cell-Based Therapy for Wounds</a:t>
            </a:r>
          </a:p>
          <a:p>
            <a:pPr marL="428625" indent="-428625">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Types of stem cells used in wounds</a:t>
            </a:r>
          </a:p>
          <a:p>
            <a:pPr marL="428625" indent="-428625">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Examples of the use of cells in wounds</a:t>
            </a:r>
          </a:p>
        </p:txBody>
      </p:sp>
      <p:sp>
        <p:nvSpPr>
          <p:cNvPr id="7" name="TextBox 6"/>
          <p:cNvSpPr txBox="1"/>
          <p:nvPr/>
        </p:nvSpPr>
        <p:spPr>
          <a:xfrm>
            <a:off x="618185" y="278231"/>
            <a:ext cx="7992415" cy="646331"/>
          </a:xfrm>
          <a:prstGeom prst="rect">
            <a:avLst/>
          </a:prstGeom>
          <a:solidFill>
            <a:sysClr val="window" lastClr="FFFFFF"/>
          </a:solidFill>
          <a:ln w="25400" cap="flat" cmpd="sng" algn="ctr">
            <a:solidFill>
              <a:srgbClr val="9BBB59"/>
            </a:solidFill>
            <a:prstDash val="solid"/>
          </a:ln>
          <a:effectLst/>
        </p:spPr>
        <p:txBody>
          <a:bodyPr wrap="square">
            <a:spAutoFit/>
          </a:bodyPr>
          <a:lstStyle/>
          <a:p>
            <a:pPr rtl="1">
              <a:defRPr/>
            </a:pPr>
            <a:r>
              <a:rPr lang="en-US" sz="3600" b="1" dirty="0">
                <a:solidFill>
                  <a:schemeClr val="accent2"/>
                </a:solidFill>
                <a:cs typeface="B Nazanin" panose="00000400000000000000" pitchFamily="2" charset="-78"/>
              </a:rPr>
              <a:t>Objectives</a:t>
            </a:r>
          </a:p>
        </p:txBody>
      </p:sp>
      <p:sp>
        <p:nvSpPr>
          <p:cNvPr id="2" name="Date Placeholder 1"/>
          <p:cNvSpPr>
            <a:spLocks noGrp="1"/>
          </p:cNvSpPr>
          <p:nvPr>
            <p:ph type="dt" sz="half" idx="10"/>
          </p:nvPr>
        </p:nvSpPr>
        <p:spPr/>
        <p:txBody>
          <a:bodyPr/>
          <a:lstStyle/>
          <a:p>
            <a:fld id="{2A91267A-72A2-4A01-9DFC-8383B3B44BC5}" type="datetime1">
              <a:rPr lang="en-US" smtClean="0"/>
              <a:t>7/22/2025</a:t>
            </a:fld>
            <a:endParaRPr lang="en-US"/>
          </a:p>
        </p:txBody>
      </p:sp>
    </p:spTree>
    <p:extLst>
      <p:ext uri="{BB962C8B-B14F-4D97-AF65-F5344CB8AC3E}">
        <p14:creationId xmlns:p14="http://schemas.microsoft.com/office/powerpoint/2010/main" val="3817421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4657" y="775066"/>
            <a:ext cx="9208343" cy="5909069"/>
          </a:xfrm>
        </p:spPr>
        <p:txBody>
          <a:bodyPr>
            <a:noAutofit/>
          </a:bodyPr>
          <a:lstStyle/>
          <a:p>
            <a:pPr>
              <a:lnSpc>
                <a:spcPct val="10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Wounds are a growing clinical burden on healthcare systems and with an aging population as well as increasing incidences of obesity and diabetes, this problem is set to increase. Cell therapies may be the solution.</a:t>
            </a:r>
          </a:p>
          <a:p>
            <a:pPr marL="0" indent="0">
              <a:lnSpc>
                <a:spcPct val="100000"/>
              </a:lnSpc>
              <a:buNone/>
            </a:pPr>
            <a:r>
              <a:rPr lang="en-US" sz="2400" dirty="0">
                <a:latin typeface="Times New Roman" panose="02020603050405020304" pitchFamily="18" charset="0"/>
                <a:cs typeface="Times New Roman" panose="02020603050405020304" pitchFamily="18" charset="0"/>
              </a:rPr>
              <a:t> </a:t>
            </a:r>
          </a:p>
          <a:p>
            <a:pPr>
              <a:lnSpc>
                <a:spcPct val="10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A range of cell based approaches have begun to cross the rift from bench to bedside and the supporting data suggests.</a:t>
            </a:r>
          </a:p>
          <a:p>
            <a:pPr marL="0" indent="0">
              <a:lnSpc>
                <a:spcPct val="100000"/>
              </a:lnSpc>
              <a:buNone/>
            </a:pPr>
            <a:r>
              <a:rPr lang="en-US" sz="2400" dirty="0">
                <a:latin typeface="Times New Roman" panose="02020603050405020304" pitchFamily="18" charset="0"/>
                <a:cs typeface="Times New Roman" panose="02020603050405020304" pitchFamily="18" charset="0"/>
              </a:rPr>
              <a:t> </a:t>
            </a:r>
          </a:p>
          <a:p>
            <a:pPr>
              <a:lnSpc>
                <a:spcPct val="10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 This review examines the main cell types explored for cutaneous wound healing with a focus on clinical use. </a:t>
            </a:r>
          </a:p>
          <a:p>
            <a:pPr>
              <a:lnSpc>
                <a:spcPct val="100000"/>
              </a:lnSpc>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a:lnSpc>
                <a:spcPct val="10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The literature overwhelmingly suggests that cell therapies can help to heal cutaneous wounds when used appropriately but we are at risk of clinical use outpacing the evidence. </a:t>
            </a:r>
          </a:p>
          <a:p>
            <a:pPr marL="0" indent="0">
              <a:lnSpc>
                <a:spcPct val="100000"/>
              </a:lnSpc>
              <a:buNone/>
            </a:pPr>
            <a:endParaRPr lang="en-US" sz="2400" dirty="0"/>
          </a:p>
        </p:txBody>
      </p:sp>
      <p:sp>
        <p:nvSpPr>
          <p:cNvPr id="2" name="Horizontal Scroll 1"/>
          <p:cNvSpPr/>
          <p:nvPr/>
        </p:nvSpPr>
        <p:spPr>
          <a:xfrm>
            <a:off x="4211391" y="0"/>
            <a:ext cx="2446960" cy="68491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p>
          <a:p>
            <a:pPr algn="ctr"/>
            <a:endParaRPr lang="en-US" dirty="0"/>
          </a:p>
        </p:txBody>
      </p:sp>
      <p:sp>
        <p:nvSpPr>
          <p:cNvPr id="4" name="Slide Number Placeholder 3"/>
          <p:cNvSpPr>
            <a:spLocks noGrp="1"/>
          </p:cNvSpPr>
          <p:nvPr>
            <p:ph type="sldNum" sz="quarter" idx="12"/>
          </p:nvPr>
        </p:nvSpPr>
        <p:spPr/>
        <p:txBody>
          <a:bodyPr/>
          <a:lstStyle/>
          <a:p>
            <a:fld id="{EC99D88C-AD86-49A0-9415-7E4B4189FD0F}" type="slidenum">
              <a:rPr lang="en-US" smtClean="0"/>
              <a:t>4</a:t>
            </a:fld>
            <a:endParaRPr lang="en-US"/>
          </a:p>
        </p:txBody>
      </p:sp>
      <p:sp>
        <p:nvSpPr>
          <p:cNvPr id="6" name="Date Placeholder 5"/>
          <p:cNvSpPr>
            <a:spLocks noGrp="1"/>
          </p:cNvSpPr>
          <p:nvPr>
            <p:ph type="dt" sz="half" idx="10"/>
          </p:nvPr>
        </p:nvSpPr>
        <p:spPr/>
        <p:txBody>
          <a:bodyPr/>
          <a:lstStyle/>
          <a:p>
            <a:fld id="{5B788B48-9C67-44A5-8B60-20810560F4E3}" type="datetime1">
              <a:rPr lang="en-US" smtClean="0"/>
              <a:t>7/22/2025</a:t>
            </a:fld>
            <a:endParaRPr lang="en-US"/>
          </a:p>
        </p:txBody>
      </p:sp>
      <p:pic>
        <p:nvPicPr>
          <p:cNvPr id="8" name="Picture 7"/>
          <p:cNvPicPr>
            <a:picLocks noChangeAspect="1"/>
          </p:cNvPicPr>
          <p:nvPr/>
        </p:nvPicPr>
        <p:blipFill>
          <a:blip r:embed="rId2"/>
          <a:stretch>
            <a:fillRect/>
          </a:stretch>
        </p:blipFill>
        <p:spPr>
          <a:xfrm>
            <a:off x="10591800" y="4741035"/>
            <a:ext cx="1455313" cy="1943100"/>
          </a:xfrm>
          <a:prstGeom prst="rect">
            <a:avLst/>
          </a:prstGeom>
        </p:spPr>
      </p:pic>
      <p:pic>
        <p:nvPicPr>
          <p:cNvPr id="9" name="Picture 8"/>
          <p:cNvPicPr>
            <a:picLocks noChangeAspect="1"/>
          </p:cNvPicPr>
          <p:nvPr/>
        </p:nvPicPr>
        <p:blipFill>
          <a:blip r:embed="rId3"/>
          <a:stretch>
            <a:fillRect/>
          </a:stretch>
        </p:blipFill>
        <p:spPr>
          <a:xfrm>
            <a:off x="10591800" y="3127244"/>
            <a:ext cx="1446793" cy="1204711"/>
          </a:xfrm>
          <a:prstGeom prst="rect">
            <a:avLst/>
          </a:prstGeom>
        </p:spPr>
      </p:pic>
    </p:spTree>
    <p:extLst>
      <p:ext uri="{BB962C8B-B14F-4D97-AF65-F5344CB8AC3E}">
        <p14:creationId xmlns:p14="http://schemas.microsoft.com/office/powerpoint/2010/main" val="120754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6828" y="728566"/>
            <a:ext cx="8460806" cy="5601093"/>
          </a:xfrm>
        </p:spPr>
        <p:txBody>
          <a:bodyPr>
            <a:noAutofit/>
          </a:bodyPr>
          <a:lstStyle/>
          <a:p>
            <a:pPr>
              <a:buFont typeface="Wingdings" panose="05000000000000000000" pitchFamily="2" charset="2"/>
              <a:buChar char="q"/>
            </a:pPr>
            <a:r>
              <a:rPr lang="en-US" sz="2400" dirty="0">
                <a:latin typeface="Times New Roman" panose="02020603050405020304" pitchFamily="18" charset="0"/>
                <a:cs typeface="+mj-cs"/>
              </a:rPr>
              <a:t>There is a need, now more than ever, for </a:t>
            </a:r>
            <a:r>
              <a:rPr lang="en-US" sz="2400" dirty="0" err="1">
                <a:latin typeface="Times New Roman" panose="02020603050405020304" pitchFamily="18" charset="0"/>
                <a:cs typeface="+mj-cs"/>
              </a:rPr>
              <a:t>standardised</a:t>
            </a:r>
            <a:r>
              <a:rPr lang="en-US" sz="2400" dirty="0">
                <a:latin typeface="Times New Roman" panose="02020603050405020304" pitchFamily="18" charset="0"/>
                <a:cs typeface="+mj-cs"/>
              </a:rPr>
              <a:t> methods of cell </a:t>
            </a:r>
            <a:r>
              <a:rPr lang="en-US" sz="2400" dirty="0" err="1">
                <a:latin typeface="Times New Roman" panose="02020603050405020304" pitchFamily="18" charset="0"/>
                <a:cs typeface="+mj-cs"/>
              </a:rPr>
              <a:t>characterisation</a:t>
            </a:r>
            <a:r>
              <a:rPr lang="en-US" sz="2400" dirty="0">
                <a:latin typeface="Times New Roman" panose="02020603050405020304" pitchFamily="18" charset="0"/>
                <a:cs typeface="+mj-cs"/>
              </a:rPr>
              <a:t> and delivery, as well as </a:t>
            </a:r>
            <a:r>
              <a:rPr lang="en-US" sz="2400" dirty="0" err="1">
                <a:latin typeface="Times New Roman" panose="02020603050405020304" pitchFamily="18" charset="0"/>
                <a:cs typeface="+mj-cs"/>
              </a:rPr>
              <a:t>randomised</a:t>
            </a:r>
            <a:r>
              <a:rPr lang="en-US" sz="2400" dirty="0">
                <a:latin typeface="Times New Roman" panose="02020603050405020304" pitchFamily="18" charset="0"/>
                <a:cs typeface="+mj-cs"/>
              </a:rPr>
              <a:t> clinical trials.</a:t>
            </a:r>
          </a:p>
          <a:p>
            <a:pPr marL="0" indent="0">
              <a:buNone/>
            </a:pPr>
            <a:endParaRPr lang="en-US" sz="2400" dirty="0">
              <a:cs typeface="+mj-cs"/>
            </a:endParaRPr>
          </a:p>
          <a:p>
            <a:pPr>
              <a:buFont typeface="Wingdings" panose="05000000000000000000" pitchFamily="2" charset="2"/>
              <a:buChar char="q"/>
            </a:pPr>
            <a:r>
              <a:rPr lang="en-US" sz="2400" dirty="0">
                <a:latin typeface="Times New Roman" panose="02020603050405020304" pitchFamily="18" charset="0"/>
                <a:cs typeface="+mj-cs"/>
              </a:rPr>
              <a:t>Cell therapy is the transfer of a specific cell type, or types, into a person to treat or prevent a disease. Many cell types have the potential to be modified and used as a therapy. Common disorders treated with cellular therapies include cancers of the blood and bone marrow, cancers of the lymphatic system, plasma cell disorders, and other conditions that affect the body’s ability to make healthy cells.</a:t>
            </a:r>
          </a:p>
          <a:p>
            <a:pPr>
              <a:buFont typeface="Wingdings" panose="05000000000000000000" pitchFamily="2" charset="2"/>
              <a:buChar char="q"/>
            </a:pPr>
            <a:endParaRPr lang="en-US" sz="2400" dirty="0">
              <a:latin typeface="Times New Roman" panose="02020603050405020304" pitchFamily="18" charset="0"/>
              <a:cs typeface="+mj-cs"/>
            </a:endParaRPr>
          </a:p>
          <a:p>
            <a:pPr>
              <a:buFont typeface="Wingdings" panose="05000000000000000000" pitchFamily="2" charset="2"/>
              <a:buChar char="q"/>
            </a:pPr>
            <a:r>
              <a:rPr lang="en-US" sz="2400" dirty="0">
                <a:latin typeface="Times New Roman" panose="02020603050405020304" pitchFamily="18" charset="0"/>
                <a:cs typeface="+mj-cs"/>
              </a:rPr>
              <a:t>Cell therapy refers to the transfer of autologous or allogeneic cellular material into a patient for medical purposes</a:t>
            </a:r>
            <a:r>
              <a:rPr lang="fa-IR" sz="2400" dirty="0">
                <a:latin typeface="Times New Roman" panose="02020603050405020304" pitchFamily="18" charset="0"/>
                <a:cs typeface="+mj-cs"/>
              </a:rPr>
              <a:t>.</a:t>
            </a:r>
            <a:endParaRPr lang="en-US" sz="2400" dirty="0">
              <a:latin typeface="Times New Roman" panose="02020603050405020304" pitchFamily="18" charset="0"/>
              <a:cs typeface="+mj-cs"/>
            </a:endParaRPr>
          </a:p>
          <a:p>
            <a:pPr marL="0" indent="0">
              <a:buNone/>
            </a:pPr>
            <a:endParaRPr lang="en-US" sz="2400" dirty="0">
              <a:latin typeface="Times New Roman" panose="02020603050405020304" pitchFamily="18" charset="0"/>
              <a:cs typeface="+mj-cs"/>
            </a:endParaRPr>
          </a:p>
        </p:txBody>
      </p:sp>
      <p:sp>
        <p:nvSpPr>
          <p:cNvPr id="2" name="Slide Number Placeholder 1"/>
          <p:cNvSpPr>
            <a:spLocks noGrp="1"/>
          </p:cNvSpPr>
          <p:nvPr>
            <p:ph type="sldNum" sz="quarter" idx="12"/>
          </p:nvPr>
        </p:nvSpPr>
        <p:spPr/>
        <p:txBody>
          <a:bodyPr/>
          <a:lstStyle/>
          <a:p>
            <a:fld id="{EC99D88C-AD86-49A0-9415-7E4B4189FD0F}" type="slidenum">
              <a:rPr lang="en-US" smtClean="0"/>
              <a:t>5</a:t>
            </a:fld>
            <a:endParaRPr lang="en-US"/>
          </a:p>
        </p:txBody>
      </p:sp>
      <p:sp>
        <p:nvSpPr>
          <p:cNvPr id="4" name="Date Placeholder 3"/>
          <p:cNvSpPr>
            <a:spLocks noGrp="1"/>
          </p:cNvSpPr>
          <p:nvPr>
            <p:ph type="dt" sz="half" idx="10"/>
          </p:nvPr>
        </p:nvSpPr>
        <p:spPr/>
        <p:txBody>
          <a:bodyPr/>
          <a:lstStyle/>
          <a:p>
            <a:fld id="{17C7691B-343E-4725-9106-BEAE28EB1468}" type="datetime1">
              <a:rPr lang="en-US" smtClean="0"/>
              <a:t>7/22/2025</a:t>
            </a:fld>
            <a:endParaRPr lang="en-US"/>
          </a:p>
        </p:txBody>
      </p:sp>
      <p:pic>
        <p:nvPicPr>
          <p:cNvPr id="5" name="Picture 4"/>
          <p:cNvPicPr>
            <a:picLocks noChangeAspect="1"/>
          </p:cNvPicPr>
          <p:nvPr/>
        </p:nvPicPr>
        <p:blipFill>
          <a:blip r:embed="rId2"/>
          <a:stretch>
            <a:fillRect/>
          </a:stretch>
        </p:blipFill>
        <p:spPr>
          <a:xfrm>
            <a:off x="9710669" y="5151549"/>
            <a:ext cx="2319539" cy="1706451"/>
          </a:xfrm>
          <a:prstGeom prst="rect">
            <a:avLst/>
          </a:prstGeom>
        </p:spPr>
      </p:pic>
    </p:spTree>
    <p:extLst>
      <p:ext uri="{BB962C8B-B14F-4D97-AF65-F5344CB8AC3E}">
        <p14:creationId xmlns:p14="http://schemas.microsoft.com/office/powerpoint/2010/main" val="4234190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1195" y="695460"/>
            <a:ext cx="9042963" cy="5409127"/>
          </a:xfrm>
        </p:spPr>
        <p:txBody>
          <a:bodyPr>
            <a:normAutofit lnSpcReduction="10000"/>
          </a:bodyPr>
          <a:lstStyle/>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Compared with a variety of conventional methods, such as skin grafts and local flaps, the cell therapy technique is simple, less time-consuming, and reduces the surgical burden for patients in the repair of acute wounds.</a:t>
            </a:r>
          </a:p>
          <a:p>
            <a:pPr marL="0" indent="0">
              <a:buNone/>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 Cell therapy has also been developed for chronic wound healing. By transplanting cells with an excellent wound healing capacity profile to chronic wounds, in which wound healing cannot be achieved successfully, attempts are made to convert the wound bed into the environment where maximum wound healing can be achieved. </a:t>
            </a:r>
          </a:p>
          <a:p>
            <a:pPr>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Fibroblasts, keratinocytes, adipose-derived stromal vascular fraction cells, bone marrow stem cells, and platelets have been used for wound healing in clinical practice. Some formulations are commercially available. To establish the cell therapy as a standard treatment, however, further research is needed.</a:t>
            </a:r>
          </a:p>
          <a:p>
            <a:pP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fld id="{EC99D88C-AD86-49A0-9415-7E4B4189FD0F}" type="slidenum">
              <a:rPr lang="en-US" smtClean="0"/>
              <a:t>6</a:t>
            </a:fld>
            <a:endParaRPr lang="en-US"/>
          </a:p>
        </p:txBody>
      </p:sp>
      <p:sp>
        <p:nvSpPr>
          <p:cNvPr id="4" name="Date Placeholder 3"/>
          <p:cNvSpPr>
            <a:spLocks noGrp="1"/>
          </p:cNvSpPr>
          <p:nvPr>
            <p:ph type="dt" sz="half" idx="10"/>
          </p:nvPr>
        </p:nvSpPr>
        <p:spPr/>
        <p:txBody>
          <a:bodyPr/>
          <a:lstStyle/>
          <a:p>
            <a:fld id="{055425FB-170D-4B5A-97E4-39057B5E81F9}" type="datetime1">
              <a:rPr lang="en-US" smtClean="0"/>
              <a:t>7/22/2025</a:t>
            </a:fld>
            <a:endParaRPr lang="en-US"/>
          </a:p>
        </p:txBody>
      </p:sp>
    </p:spTree>
    <p:extLst>
      <p:ext uri="{BB962C8B-B14F-4D97-AF65-F5344CB8AC3E}">
        <p14:creationId xmlns:p14="http://schemas.microsoft.com/office/powerpoint/2010/main" val="207140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535" y="994937"/>
            <a:ext cx="9336110" cy="5863063"/>
          </a:xfrm>
        </p:spPr>
        <p:txBody>
          <a:bodyPr>
            <a:normAutofit fontScale="92500" lnSpcReduction="10000"/>
          </a:bodyPr>
          <a:lstStyle/>
          <a:p>
            <a:pPr>
              <a:buFont typeface="Wingdings" panose="05000000000000000000" pitchFamily="2" charset="2"/>
              <a:buChar char="q"/>
            </a:pPr>
            <a:r>
              <a:rPr lang="en-US" sz="2600" dirty="0">
                <a:latin typeface="Times New Roman" panose="02020603050405020304" pitchFamily="18" charset="0"/>
                <a:cs typeface="Times New Roman" panose="02020603050405020304" pitchFamily="18" charset="0"/>
              </a:rPr>
              <a:t>Cell therapy can be used for the treatment of various types of skin defects including trauma, burn wounds, scar excision, leg ulcer, donor sites of split-thickness skin, and excision of skin tumor.</a:t>
            </a:r>
          </a:p>
          <a:p>
            <a:pPr marL="0" indent="0">
              <a:buNone/>
            </a:pPr>
            <a:endParaRPr lang="en-US"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600" dirty="0">
                <a:latin typeface="Times New Roman" panose="02020603050405020304" pitchFamily="18" charset="0"/>
                <a:cs typeface="Times New Roman" panose="02020603050405020304" pitchFamily="18" charset="0"/>
              </a:rPr>
              <a:t> In particular, cell therapy can be useful for elderly patients in whom skin grafting or flap coverage can be a burden due to surgical procedures or patients who do not want to undergo major surgery.</a:t>
            </a:r>
          </a:p>
          <a:p>
            <a:pPr marL="0" indent="0">
              <a:buNone/>
            </a:pPr>
            <a:endParaRPr lang="en-US"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600" dirty="0">
                <a:latin typeface="Times New Roman" panose="02020603050405020304" pitchFamily="18" charset="0"/>
                <a:cs typeface="Times New Roman" panose="02020603050405020304" pitchFamily="18" charset="0"/>
              </a:rPr>
              <a:t>In addition, this method can be a good option in covering defects involving the face and upper extremities, in which efforts should include choosing the safest and least invasive method with a goal of achieving optimal functional and cosmetic outcomes.</a:t>
            </a:r>
          </a:p>
          <a:p>
            <a:pPr>
              <a:buFont typeface="Wingdings" panose="05000000000000000000" pitchFamily="2" charset="2"/>
              <a:buChar char="q"/>
            </a:pPr>
            <a:endParaRPr lang="en-US"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600" dirty="0">
                <a:latin typeface="Times New Roman" panose="02020603050405020304" pitchFamily="18" charset="0"/>
                <a:cs typeface="Times New Roman" panose="02020603050405020304" pitchFamily="18" charset="0"/>
              </a:rPr>
              <a:t>Cell therapy can be also effective in the treatments of chronic wounds including diabetic ulcers. In cases of chronic wounds, wound healing cannot often be achieved successfully because of the involvement of multiple factors.</a:t>
            </a:r>
          </a:p>
          <a:p>
            <a:pPr>
              <a:buFont typeface="Wingdings" panose="05000000000000000000" pitchFamily="2" charset="2"/>
              <a:buChar char="q"/>
            </a:pPr>
            <a:endParaRPr lang="en-US" dirty="0"/>
          </a:p>
        </p:txBody>
      </p:sp>
      <p:sp>
        <p:nvSpPr>
          <p:cNvPr id="5" name="Horizontal Scroll 4"/>
          <p:cNvSpPr/>
          <p:nvPr/>
        </p:nvSpPr>
        <p:spPr>
          <a:xfrm>
            <a:off x="818614" y="90152"/>
            <a:ext cx="9941952" cy="80819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WHAT DISEASES ARE TARGET OF CELL THERAPY?</a:t>
            </a:r>
          </a:p>
          <a:p>
            <a:pPr algn="ctr"/>
            <a:endParaRPr lang="en-US" dirty="0">
              <a:solidFill>
                <a:schemeClr val="bg1"/>
              </a:solidFill>
            </a:endParaRPr>
          </a:p>
        </p:txBody>
      </p:sp>
      <p:sp>
        <p:nvSpPr>
          <p:cNvPr id="7" name="Slide Number Placeholder 6"/>
          <p:cNvSpPr>
            <a:spLocks noGrp="1"/>
          </p:cNvSpPr>
          <p:nvPr>
            <p:ph type="sldNum" sz="quarter" idx="12"/>
          </p:nvPr>
        </p:nvSpPr>
        <p:spPr/>
        <p:txBody>
          <a:bodyPr/>
          <a:lstStyle/>
          <a:p>
            <a:fld id="{EC99D88C-AD86-49A0-9415-7E4B4189FD0F}" type="slidenum">
              <a:rPr lang="en-US" smtClean="0"/>
              <a:t>7</a:t>
            </a:fld>
            <a:endParaRPr lang="en-US"/>
          </a:p>
        </p:txBody>
      </p:sp>
      <p:sp>
        <p:nvSpPr>
          <p:cNvPr id="8" name="Date Placeholder 7"/>
          <p:cNvSpPr>
            <a:spLocks noGrp="1"/>
          </p:cNvSpPr>
          <p:nvPr>
            <p:ph type="dt" sz="half" idx="10"/>
          </p:nvPr>
        </p:nvSpPr>
        <p:spPr/>
        <p:txBody>
          <a:bodyPr/>
          <a:lstStyle/>
          <a:p>
            <a:fld id="{8467724C-9BDD-4DD1-8B07-0143A371B1FD}" type="datetime1">
              <a:rPr lang="en-US" smtClean="0"/>
              <a:t>7/22/2025</a:t>
            </a:fld>
            <a:endParaRPr lang="en-US"/>
          </a:p>
        </p:txBody>
      </p:sp>
    </p:spTree>
    <p:extLst>
      <p:ext uri="{BB962C8B-B14F-4D97-AF65-F5344CB8AC3E}">
        <p14:creationId xmlns:p14="http://schemas.microsoft.com/office/powerpoint/2010/main" val="63950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3493" y="911224"/>
            <a:ext cx="9208395" cy="5579728"/>
          </a:xfrm>
        </p:spPr>
        <p:txBody>
          <a:bodyPr>
            <a:normAutofit/>
          </a:bodyPr>
          <a:lstStyle/>
          <a:p>
            <a:pPr>
              <a:lnSpc>
                <a:spcPct val="15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Mesenchymal Stem Cells (MSCs)</a:t>
            </a:r>
          </a:p>
          <a:p>
            <a:pPr>
              <a:lnSpc>
                <a:spcPct val="15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 Adipose-Derived Stem Cells (ASCs)</a:t>
            </a:r>
          </a:p>
          <a:p>
            <a:pPr>
              <a:lnSpc>
                <a:spcPct val="15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 Stem Cell-Derived Extracellular Vesicles (SC-EVs) Hematopoietic Stem Cells (HSCs)</a:t>
            </a:r>
          </a:p>
          <a:p>
            <a:pPr>
              <a:lnSpc>
                <a:spcPct val="15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 Other Cell Types:</a:t>
            </a:r>
          </a:p>
          <a:p>
            <a:pPr>
              <a:lnSpc>
                <a:spcPct val="15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  Various other cell types, such as skin cells (keratinocytes and fibroblasts), muscle cells, and immune cells, may also be used in cell therapy for wound healing depending on the specific needs of the wound. </a:t>
            </a:r>
          </a:p>
          <a:p>
            <a:pPr marL="0" indent="0">
              <a:buNone/>
            </a:pPr>
            <a:endParaRPr lang="en-US" dirty="0"/>
          </a:p>
        </p:txBody>
      </p:sp>
      <p:sp>
        <p:nvSpPr>
          <p:cNvPr id="4" name="Horizontal Scroll 3"/>
          <p:cNvSpPr/>
          <p:nvPr/>
        </p:nvSpPr>
        <p:spPr>
          <a:xfrm>
            <a:off x="2099256" y="0"/>
            <a:ext cx="7675808" cy="91122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Types of Cell Therapy for Wound Healing</a:t>
            </a:r>
          </a:p>
          <a:p>
            <a:pPr algn="ctr"/>
            <a:endParaRPr lang="en-US" dirty="0"/>
          </a:p>
        </p:txBody>
      </p:sp>
      <p:sp>
        <p:nvSpPr>
          <p:cNvPr id="5" name="Slide Number Placeholder 4"/>
          <p:cNvSpPr>
            <a:spLocks noGrp="1"/>
          </p:cNvSpPr>
          <p:nvPr>
            <p:ph type="sldNum" sz="quarter" idx="12"/>
          </p:nvPr>
        </p:nvSpPr>
        <p:spPr/>
        <p:txBody>
          <a:bodyPr/>
          <a:lstStyle/>
          <a:p>
            <a:fld id="{EC99D88C-AD86-49A0-9415-7E4B4189FD0F}" type="slidenum">
              <a:rPr lang="en-US" smtClean="0"/>
              <a:t>8</a:t>
            </a:fld>
            <a:endParaRPr lang="en-US"/>
          </a:p>
        </p:txBody>
      </p:sp>
      <p:sp>
        <p:nvSpPr>
          <p:cNvPr id="6" name="Date Placeholder 5"/>
          <p:cNvSpPr>
            <a:spLocks noGrp="1"/>
          </p:cNvSpPr>
          <p:nvPr>
            <p:ph type="dt" sz="half" idx="10"/>
          </p:nvPr>
        </p:nvSpPr>
        <p:spPr/>
        <p:txBody>
          <a:bodyPr/>
          <a:lstStyle/>
          <a:p>
            <a:fld id="{C3E91C33-8B4E-46F3-B9E6-188E76F7C44B}" type="datetime1">
              <a:rPr lang="en-US" smtClean="0"/>
              <a:t>7/22/2025</a:t>
            </a:fld>
            <a:endParaRPr lang="en-US"/>
          </a:p>
        </p:txBody>
      </p:sp>
    </p:spTree>
    <p:extLst>
      <p:ext uri="{BB962C8B-B14F-4D97-AF65-F5344CB8AC3E}">
        <p14:creationId xmlns:p14="http://schemas.microsoft.com/office/powerpoint/2010/main" val="3714141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3399" y="1030310"/>
            <a:ext cx="9428946" cy="5653826"/>
          </a:xfrm>
        </p:spPr>
        <p:txBody>
          <a:bodyPr>
            <a:normAutofit fontScale="85000" lnSpcReduction="20000"/>
          </a:bodyPr>
          <a:lstStyle/>
          <a:p>
            <a:pPr marL="0" indent="0">
              <a:lnSpc>
                <a:spcPct val="150000"/>
              </a:lnSpc>
              <a:buNone/>
            </a:pPr>
            <a:r>
              <a:rPr lang="en-US" dirty="0">
                <a:latin typeface="Times New Roman" panose="02020603050405020304" pitchFamily="18" charset="0"/>
                <a:cs typeface="Times New Roman" panose="02020603050405020304" pitchFamily="18" charset="0"/>
              </a:rPr>
              <a:t>Cell therapies for wound healing can work through several mechanisms: </a:t>
            </a:r>
          </a:p>
          <a:p>
            <a:pPr>
              <a:lnSpc>
                <a:spcPct val="150000"/>
              </a:lnSpc>
              <a:buFont typeface="Wingdings" panose="05000000000000000000" pitchFamily="2" charset="2"/>
              <a:buChar char="q"/>
            </a:pPr>
            <a:r>
              <a:rPr lang="en-US" b="1" dirty="0">
                <a:solidFill>
                  <a:srgbClr val="FF0000"/>
                </a:solidFill>
                <a:latin typeface="Times New Roman" panose="02020603050405020304" pitchFamily="18" charset="0"/>
                <a:cs typeface="Times New Roman" panose="02020603050405020304" pitchFamily="18" charset="0"/>
              </a:rPr>
              <a:t>Direct Cell Replacement</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dirty="0">
                <a:latin typeface="Times New Roman" panose="02020603050405020304" pitchFamily="18" charset="0"/>
                <a:cs typeface="Times New Roman" panose="02020603050405020304" pitchFamily="18" charset="0"/>
              </a:rPr>
              <a:t> In some cases, transplanted cells can differentiate and replace damaged or       lost tissue.  </a:t>
            </a:r>
          </a:p>
          <a:p>
            <a:pPr>
              <a:lnSpc>
                <a:spcPct val="150000"/>
              </a:lnSpc>
              <a:buFont typeface="Wingdings" panose="05000000000000000000" pitchFamily="2" charset="2"/>
              <a:buChar char="q"/>
            </a:pPr>
            <a:r>
              <a:rPr lang="en-US" b="1" dirty="0">
                <a:solidFill>
                  <a:srgbClr val="FF0000"/>
                </a:solidFill>
                <a:latin typeface="Times New Roman" panose="02020603050405020304" pitchFamily="18" charset="0"/>
                <a:cs typeface="Times New Roman" panose="02020603050405020304" pitchFamily="18" charset="0"/>
              </a:rPr>
              <a:t>Paracrine Signaling</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dirty="0">
                <a:latin typeface="Times New Roman" panose="02020603050405020304" pitchFamily="18" charset="0"/>
                <a:cs typeface="Times New Roman" panose="02020603050405020304" pitchFamily="18" charset="0"/>
              </a:rPr>
              <a:t>  Cells can secrete growth factors, cytokines, and other signaling molecules that promote cell proliferation, migration, and angiogenesis.</a:t>
            </a:r>
          </a:p>
          <a:p>
            <a:pPr>
              <a:lnSpc>
                <a:spcPct val="150000"/>
              </a:lnSpc>
              <a:buFont typeface="Wingdings" panose="05000000000000000000" pitchFamily="2" charset="2"/>
              <a:buChar char="q"/>
            </a:pPr>
            <a:r>
              <a:rPr lang="en-US" b="1" dirty="0">
                <a:solidFill>
                  <a:srgbClr val="FF0000"/>
                </a:solidFill>
                <a:latin typeface="Times New Roman" panose="02020603050405020304" pitchFamily="18" charset="0"/>
                <a:cs typeface="Times New Roman" panose="02020603050405020304" pitchFamily="18" charset="0"/>
              </a:rPr>
              <a:t>Immunomodulation</a:t>
            </a:r>
          </a:p>
          <a:p>
            <a:pPr marL="0" indent="0">
              <a:lnSpc>
                <a:spcPct val="150000"/>
              </a:lnSpc>
              <a:buNone/>
            </a:pPr>
            <a:r>
              <a:rPr lang="en-US" dirty="0">
                <a:latin typeface="Times New Roman" panose="02020603050405020304" pitchFamily="18" charset="0"/>
                <a:cs typeface="Times New Roman" panose="02020603050405020304" pitchFamily="18" charset="0"/>
              </a:rPr>
              <a:t> Cells can modulate the immune response, reducing inflammation and promoting a healing environment.</a:t>
            </a:r>
          </a:p>
          <a:p>
            <a:endParaRPr lang="en-US" dirty="0"/>
          </a:p>
        </p:txBody>
      </p:sp>
      <p:sp>
        <p:nvSpPr>
          <p:cNvPr id="4" name="Horizontal Scroll 3"/>
          <p:cNvSpPr/>
          <p:nvPr/>
        </p:nvSpPr>
        <p:spPr>
          <a:xfrm>
            <a:off x="2580068" y="51515"/>
            <a:ext cx="5473521" cy="97879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How Cell Therapy Works:</a:t>
            </a:r>
          </a:p>
          <a:p>
            <a:pPr algn="ctr"/>
            <a:endParaRPr lang="en-US" dirty="0"/>
          </a:p>
        </p:txBody>
      </p:sp>
      <p:sp>
        <p:nvSpPr>
          <p:cNvPr id="2" name="Slide Number Placeholder 1"/>
          <p:cNvSpPr>
            <a:spLocks noGrp="1"/>
          </p:cNvSpPr>
          <p:nvPr>
            <p:ph type="sldNum" sz="quarter" idx="12"/>
          </p:nvPr>
        </p:nvSpPr>
        <p:spPr/>
        <p:txBody>
          <a:bodyPr/>
          <a:lstStyle/>
          <a:p>
            <a:fld id="{EC99D88C-AD86-49A0-9415-7E4B4189FD0F}" type="slidenum">
              <a:rPr lang="en-US" smtClean="0"/>
              <a:t>9</a:t>
            </a:fld>
            <a:endParaRPr lang="en-US"/>
          </a:p>
        </p:txBody>
      </p:sp>
      <p:sp>
        <p:nvSpPr>
          <p:cNvPr id="5" name="Date Placeholder 4"/>
          <p:cNvSpPr>
            <a:spLocks noGrp="1"/>
          </p:cNvSpPr>
          <p:nvPr>
            <p:ph type="dt" sz="half" idx="10"/>
          </p:nvPr>
        </p:nvSpPr>
        <p:spPr/>
        <p:txBody>
          <a:bodyPr/>
          <a:lstStyle/>
          <a:p>
            <a:fld id="{E800EB60-2928-4B11-BD7D-3FF1F2E2391D}" type="datetime1">
              <a:rPr lang="en-US" smtClean="0"/>
              <a:t>7/22/2025</a:t>
            </a:fld>
            <a:endParaRPr lang="en-US"/>
          </a:p>
        </p:txBody>
      </p:sp>
    </p:spTree>
    <p:extLst>
      <p:ext uri="{BB962C8B-B14F-4D97-AF65-F5344CB8AC3E}">
        <p14:creationId xmlns:p14="http://schemas.microsoft.com/office/powerpoint/2010/main" val="3148455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648</TotalTime>
  <Words>2301</Words>
  <Application>Microsoft Office PowerPoint</Application>
  <PresentationFormat>Widescreen</PresentationFormat>
  <Paragraphs>165</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014-CAI978</vt:lpstr>
      <vt:lpstr>Arial</vt:lpstr>
      <vt:lpstr>B Nazanin</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c:creator>
  <cp:lastModifiedBy>pc</cp:lastModifiedBy>
  <cp:revision>174</cp:revision>
  <dcterms:created xsi:type="dcterms:W3CDTF">2025-07-17T07:24:28Z</dcterms:created>
  <dcterms:modified xsi:type="dcterms:W3CDTF">2025-07-22T07:49:48Z</dcterms:modified>
</cp:coreProperties>
</file>